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74" r:id="rId3"/>
    <p:sldId id="275" r:id="rId4"/>
    <p:sldId id="276" r:id="rId5"/>
    <p:sldId id="270" r:id="rId6"/>
    <p:sldId id="272" r:id="rId7"/>
    <p:sldId id="278" r:id="rId8"/>
    <p:sldId id="283" r:id="rId9"/>
    <p:sldId id="281" r:id="rId10"/>
    <p:sldId id="277" r:id="rId11"/>
    <p:sldId id="280" r:id="rId12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F86DB-786A-4F47-95BE-C8B4D22C0663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AA39E-B0F7-4CE6-9791-802407B7C8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7483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A669-59BC-4477-A01F-5E5E66011F72}" type="datetimeFigureOut">
              <a:rPr lang="fi-FI" smtClean="0"/>
              <a:t>15.11.2016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B1152-11C9-4925-BA5F-9D3A2A437E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2037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B1152-11C9-4925-BA5F-9D3A2A437E3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887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CDB9-16E2-4C4F-9D71-A88B3069508F}" type="datetime1">
              <a:rPr lang="fi-FI" smtClean="0"/>
              <a:t>15.11.2016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601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3F232-4D0D-49E1-BC28-BA013E58D98A}" type="datetime1">
              <a:rPr lang="fi-FI" smtClean="0"/>
              <a:t>15.11.2016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130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0C4F-EB03-4087-A323-D35671E2A925}" type="datetime1">
              <a:rPr lang="fi-FI" smtClean="0"/>
              <a:t>15.11.2016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753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7C3B-CCCB-4AF8-9114-7A6B0CF6EC2A}" type="datetime1">
              <a:rPr lang="fi-FI" smtClean="0"/>
              <a:t>15.11.2016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99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F4FB-321D-4B08-BC3D-B889E811AE93}" type="datetime1">
              <a:rPr lang="fi-FI" smtClean="0"/>
              <a:t>15.11.2016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730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0D0-6B71-45CC-A17B-555F896E2598}" type="datetime1">
              <a:rPr lang="fi-FI" smtClean="0"/>
              <a:t>15.11.2016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925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C532-98CF-45E7-B8A6-1CA9A648B20D}" type="datetime1">
              <a:rPr lang="fi-FI" smtClean="0"/>
              <a:t>15.11.2016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956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B7A7-A2FC-440C-8A6A-138B8415F451}" type="datetime1">
              <a:rPr lang="fi-FI" smtClean="0"/>
              <a:t>15.11.2016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606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F2C3-19A5-4CAC-95D3-E6C7D22E6073}" type="datetime1">
              <a:rPr lang="fi-FI" smtClean="0"/>
              <a:t>15.11.2016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69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9280-F90C-441A-A82A-F4E6DC7CFE82}" type="datetime1">
              <a:rPr lang="fi-FI" smtClean="0"/>
              <a:t>15.11.2016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327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90B6F-004C-4180-8497-F01598E208A0}" type="datetime1">
              <a:rPr lang="fi-FI" smtClean="0"/>
              <a:t>15.11.2016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595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D6BBE-8F9F-4D4D-A401-41A5678A9ABE}" type="datetime1">
              <a:rPr lang="fi-FI" smtClean="0"/>
              <a:t>15.11.2016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6FA7F-DA29-485B-98D5-CE74791F63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03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2.emf"/><Relationship Id="rId7" Type="http://schemas.openxmlformats.org/officeDocument/2006/relationships/slide" Target="slide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2.emf"/><Relationship Id="rId7" Type="http://schemas.openxmlformats.org/officeDocument/2006/relationships/slide" Target="slide7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4.jpeg"/><Relationship Id="rId10" Type="http://schemas.openxmlformats.org/officeDocument/2006/relationships/slide" Target="slide3.xml"/><Relationship Id="rId4" Type="http://schemas.openxmlformats.org/officeDocument/2006/relationships/image" Target="../media/image3.jpeg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emf"/><Relationship Id="rId7" Type="http://schemas.openxmlformats.org/officeDocument/2006/relationships/slide" Target="slide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em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31809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57275" y="1565564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12" name="Pyöristetty suorakulmio 11">
            <a:hlinkClick r:id="rId6" action="ppaction://hlinksldjump"/>
          </p:cNvPr>
          <p:cNvSpPr/>
          <p:nvPr/>
        </p:nvSpPr>
        <p:spPr>
          <a:xfrm>
            <a:off x="619552" y="214093"/>
            <a:ext cx="10908146" cy="50378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4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sldjump"/>
              </a:rPr>
              <a:t>Tandem-mentorointimallit</a:t>
            </a:r>
          </a:p>
          <a:p>
            <a:pPr algn="ctr"/>
            <a:r>
              <a:rPr lang="fi-FI" sz="44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sldjump"/>
              </a:rPr>
              <a:t>tukimateriaaleineen</a:t>
            </a:r>
            <a:endParaRPr lang="fi-FI" sz="4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fi-FI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oppilaitoksiin ja työssäoppimispaikoille</a:t>
            </a:r>
            <a:endParaRPr lang="fi-FI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Pyöristetty suorakulmio 12">
            <a:hlinkClick r:id="rId8" action="ppaction://hlinksldjump"/>
          </p:cNvPr>
          <p:cNvSpPr/>
          <p:nvPr/>
        </p:nvSpPr>
        <p:spPr>
          <a:xfrm>
            <a:off x="8988545" y="5373079"/>
            <a:ext cx="2539153" cy="58533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 action="ppaction://hlinksldjump"/>
              </a:rPr>
              <a:t>Tandemilla työelämään</a:t>
            </a:r>
          </a:p>
          <a:p>
            <a:pPr algn="ctr"/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 action="ppaction://hlinksldjump"/>
              </a:rPr>
              <a:t> -projekti lyhyesti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180573" y="510945"/>
            <a:ext cx="11868953" cy="54510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31809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57275" y="1565564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-152400" y="23015"/>
            <a:ext cx="121919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altLang="fi-FI" sz="2800" b="1" dirty="0">
                <a:solidFill>
                  <a:schemeClr val="bg2">
                    <a:lumMod val="25000"/>
                  </a:schemeClr>
                </a:solidFill>
              </a:rPr>
              <a:t>Mielen arvokentät </a:t>
            </a:r>
            <a:r>
              <a:rPr lang="fi-FI" altLang="fi-FI" sz="2800" b="1" dirty="0" smtClean="0">
                <a:solidFill>
                  <a:schemeClr val="bg2">
                    <a:lumMod val="25000"/>
                  </a:schemeClr>
                </a:solidFill>
              </a:rPr>
              <a:t>-malli </a:t>
            </a:r>
            <a:r>
              <a:rPr lang="fi-FI" altLang="fi-FI" sz="1400" dirty="0">
                <a:solidFill>
                  <a:schemeClr val="bg2">
                    <a:lumMod val="25000"/>
                  </a:schemeClr>
                </a:solidFill>
              </a:rPr>
              <a:t>(Helin, 1998)</a:t>
            </a:r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180573" y="597777"/>
            <a:ext cx="7670766" cy="532923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33" name="Oval 6"/>
          <p:cNvSpPr>
            <a:spLocks noChangeArrowheads="1"/>
          </p:cNvSpPr>
          <p:nvPr/>
        </p:nvSpPr>
        <p:spPr bwMode="auto">
          <a:xfrm>
            <a:off x="6382870" y="2785590"/>
            <a:ext cx="1223963" cy="10795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317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i-FI"/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6609094" y="3022943"/>
            <a:ext cx="863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sz="1600" b="1" dirty="0">
                <a:solidFill>
                  <a:schemeClr val="bg1"/>
                </a:solidFill>
              </a:rPr>
              <a:t>Vaikea sietää</a:t>
            </a:r>
          </a:p>
        </p:txBody>
      </p:sp>
      <p:sp>
        <p:nvSpPr>
          <p:cNvPr id="35" name="Oval 8"/>
          <p:cNvSpPr>
            <a:spLocks noChangeArrowheads="1"/>
          </p:cNvSpPr>
          <p:nvPr/>
        </p:nvSpPr>
        <p:spPr bwMode="auto">
          <a:xfrm>
            <a:off x="356048" y="1514269"/>
            <a:ext cx="5110908" cy="3462336"/>
          </a:xfrm>
          <a:prstGeom prst="ellipse">
            <a:avLst/>
          </a:prstGeom>
          <a:solidFill>
            <a:schemeClr val="accent5">
              <a:lumMod val="40000"/>
              <a:lumOff val="60000"/>
              <a:alpha val="87000"/>
            </a:schemeClr>
          </a:solidFill>
          <a:ln w="0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i-FI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5198198" y="4540399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 dirty="0">
                <a:solidFill>
                  <a:schemeClr val="bg2">
                    <a:lumMod val="25000"/>
                  </a:schemeClr>
                </a:solidFill>
              </a:rPr>
              <a:t>Neutraali alue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3418267" y="4272147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 dirty="0">
                <a:solidFill>
                  <a:schemeClr val="bg2">
                    <a:lumMod val="25000"/>
                  </a:schemeClr>
                </a:solidFill>
              </a:rPr>
              <a:t>Siedän</a:t>
            </a:r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416889" y="2268803"/>
            <a:ext cx="4096765" cy="192376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i-FI"/>
          </a:p>
        </p:txBody>
      </p:sp>
      <p:sp>
        <p:nvSpPr>
          <p:cNvPr id="39" name="Oval 12"/>
          <p:cNvSpPr>
            <a:spLocks noChangeArrowheads="1"/>
          </p:cNvSpPr>
          <p:nvPr/>
        </p:nvSpPr>
        <p:spPr bwMode="auto">
          <a:xfrm>
            <a:off x="473048" y="2863413"/>
            <a:ext cx="2831014" cy="762086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fi-FI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1255740" y="3031531"/>
            <a:ext cx="1655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 dirty="0">
                <a:solidFill>
                  <a:schemeClr val="bg2">
                    <a:lumMod val="25000"/>
                  </a:schemeClr>
                </a:solidFill>
              </a:rPr>
              <a:t>Arvostan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2239106" y="3705082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altLang="fi-FI" b="1" dirty="0">
                <a:solidFill>
                  <a:schemeClr val="bg2">
                    <a:lumMod val="25000"/>
                  </a:schemeClr>
                </a:solidFill>
              </a:rPr>
              <a:t>Hyväksyn</a:t>
            </a:r>
          </a:p>
        </p:txBody>
      </p:sp>
      <p:sp>
        <p:nvSpPr>
          <p:cNvPr id="42" name="Sisällön paikkamerkki 2"/>
          <p:cNvSpPr txBox="1">
            <a:spLocks/>
          </p:cNvSpPr>
          <p:nvPr/>
        </p:nvSpPr>
        <p:spPr>
          <a:xfrm>
            <a:off x="7877216" y="930762"/>
            <a:ext cx="4098162" cy="509003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sz="2500" b="1" dirty="0" smtClean="0"/>
              <a:t>Erilaisuuteen suhtautuminen</a:t>
            </a:r>
          </a:p>
          <a:p>
            <a:pPr algn="l"/>
            <a:r>
              <a:rPr lang="fi-FI" altLang="fi-FI" sz="2500" b="1" dirty="0" smtClean="0"/>
              <a:t>Arvostamisen</a:t>
            </a:r>
            <a:r>
              <a:rPr lang="fi-FI" altLang="fi-FI" sz="2500" dirty="0" smtClean="0"/>
              <a:t> alueeseen kuuluvat asiat, joita pidämme tavoiteltavina ja tärkeinä. Helin kutsuu tätä mielen johtokeskukseksi. Ne asiat ja ominaisuudet, joita arvostamme, ovat hyvin vahvasti kulttuuri-sidonnaisia ja ohjaavat asenteitamme ja koko maailmankuvaamme.</a:t>
            </a:r>
          </a:p>
          <a:p>
            <a:pPr algn="l"/>
            <a:r>
              <a:rPr lang="fi-FI" altLang="fi-FI" sz="2500" b="1" dirty="0" smtClean="0"/>
              <a:t>Hyväksymisen</a:t>
            </a:r>
            <a:r>
              <a:rPr lang="fi-FI" altLang="fi-FI" sz="2500" dirty="0" smtClean="0"/>
              <a:t> alueelle sijoittuvat asiat, toimintatavat ja ilmiöt, jotka hyväksymme, mutta joita emme erityisesti arvosta. </a:t>
            </a:r>
          </a:p>
          <a:p>
            <a:pPr algn="l"/>
            <a:r>
              <a:rPr lang="fi-FI" altLang="fi-FI" sz="2500" b="1" dirty="0" smtClean="0"/>
              <a:t>Sietämisen alueen </a:t>
            </a:r>
            <a:r>
              <a:rPr lang="fi-FI" altLang="fi-FI" sz="2500" dirty="0" smtClean="0"/>
              <a:t>sisälle mahtuvat hyväksymämme ja arvostamamme asiat sekä niiden lisäksi vielä kaikki ne asiat joita siedämme, vaikkemme niitä hyväksykään.  Sietämisen alueelle kuuluvia asioita voimme ymmärtää, mutta emme pidä niitä hyvinä. </a:t>
            </a:r>
          </a:p>
          <a:p>
            <a:pPr algn="l"/>
            <a:r>
              <a:rPr lang="fi-FI" altLang="fi-FI" sz="2500" b="1" dirty="0" smtClean="0"/>
              <a:t>Vaikea sietää </a:t>
            </a:r>
            <a:r>
              <a:rPr lang="fi-FI" altLang="fi-FI" sz="2500" dirty="0" smtClean="0"/>
              <a:t>-alueen asiat ovat suoraviivaisesti yhteydessä arvostamisen alueen asioihin siten, että mitä suurempi ja tarkkarajaisempi arvostamisen alue on, sitä suurempi ja jyrkempi on myös vaikean sietämisen alue. Vaikea sietää -alueen asiat herättävät meissä negatiivisia ja torjuvia tunteita ärtymyksestä inhoon. Molempien alueiden sisällöt ovat yksilöllisiä ja kuitenkin samalla kulttuurisidonnaisia.</a:t>
            </a:r>
          </a:p>
          <a:p>
            <a:pPr algn="l"/>
            <a:r>
              <a:rPr lang="fi-FI" altLang="fi-FI" sz="1500" dirty="0" smtClean="0"/>
              <a:t>Teoksessa Colliander-Ruoppila-Härkönen: Yksilöllisyys sallittu. Moninaisuus voimaksi työpaikalla. 2009. PS-Kustannus.</a:t>
            </a:r>
          </a:p>
          <a:p>
            <a:endParaRPr lang="fi-FI" altLang="fi-FI" dirty="0" smtClean="0"/>
          </a:p>
          <a:p>
            <a:endParaRPr lang="fi-FI" alt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854015" y="893609"/>
            <a:ext cx="10444414" cy="490685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31809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57275" y="1565564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9" name="Tekstiruutu 8">
            <a:hlinkClick r:id="rId6" action="ppaction://hlinksldjump"/>
          </p:cNvPr>
          <p:cNvSpPr txBox="1"/>
          <p:nvPr/>
        </p:nvSpPr>
        <p:spPr>
          <a:xfrm>
            <a:off x="0" y="9127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Tandemilla</a:t>
            </a:r>
            <a:r>
              <a:rPr lang="fi-FI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i-FI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työelämään -projekti</a:t>
            </a:r>
            <a:endParaRPr lang="fi-FI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1457864" y="1317956"/>
            <a:ext cx="96235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Toteutettiin vuosina 2015‒2016 Opetushallituksen valtionavustusrahoituksella.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Projektitoimijoina Luksia, Helsingin Diakoniaopisto ja Etelä-Kymenlaakson ammattiopisto.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Projektin tuotoksena luotiin maahanmuuttajien ammatilliseen koulutukseen soveltuva mentorointimalli ja sitä tukeva ohjausmalli.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Projektissa tehtiin myös video mentoroinnin hyödyistä, kysy lisää Satu Porras, </a:t>
            </a:r>
          </a:p>
          <a:p>
            <a:r>
              <a:rPr lang="fi-FI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puh.  050 400 2389, satu.porras@luksia.fi.</a:t>
            </a:r>
            <a:endParaRPr lang="fi-FI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53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74" y="6218073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35" y="6224027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878" y="6165842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397" y="6015982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953758" y="1651828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15" name="Ellipsi 14"/>
          <p:cNvSpPr/>
          <p:nvPr/>
        </p:nvSpPr>
        <p:spPr>
          <a:xfrm>
            <a:off x="3108744" y="1552486"/>
            <a:ext cx="5805578" cy="3764597"/>
          </a:xfrm>
          <a:prstGeom prst="ellipse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6" action="ppaction://hlinksldjump"/>
              </a:rPr>
              <a:t>Hiljainen tieto</a:t>
            </a:r>
            <a:endParaRPr lang="fi-FI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Pyöristetty suorakulmio 1"/>
          <p:cNvSpPr/>
          <p:nvPr/>
        </p:nvSpPr>
        <p:spPr>
          <a:xfrm>
            <a:off x="175840" y="746753"/>
            <a:ext cx="5446734" cy="1710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sldjump"/>
              </a:rPr>
              <a:t>Opiskelija-opiskelija</a:t>
            </a:r>
          </a:p>
          <a:p>
            <a:pPr algn="ctr"/>
            <a:r>
              <a:rPr lang="fi-FI" sz="3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sldjump"/>
              </a:rPr>
              <a:t>-mentoripari</a:t>
            </a:r>
            <a:endParaRPr lang="fi-FI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6516962" y="746753"/>
            <a:ext cx="5446734" cy="1710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 action="ppaction://hlinksldjump"/>
              </a:rPr>
              <a:t>Kouluttaja-työpaikkaohjaaja</a:t>
            </a:r>
          </a:p>
          <a:p>
            <a:pPr algn="ctr"/>
            <a:r>
              <a:rPr lang="fi-FI" sz="3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 action="ppaction://hlinksldjump"/>
              </a:rPr>
              <a:t>-mentoripari</a:t>
            </a:r>
            <a:endParaRPr 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6516962" y="4655241"/>
            <a:ext cx="5446734" cy="761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9" action="ppaction://hlinksldjump"/>
              </a:rPr>
              <a:t>Kielen ja kulttuurin merkitys </a:t>
            </a:r>
            <a:endParaRPr lang="fi-FI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fi-FI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mentorointi- ja ohjaussuhteessa</a:t>
            </a:r>
            <a:endParaRPr lang="fi-FI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175840" y="4655241"/>
            <a:ext cx="5446734" cy="76118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2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10" action="ppaction://hlinksldjump"/>
              </a:rPr>
              <a:t>Mitä on mentorointi</a:t>
            </a:r>
            <a:endParaRPr 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6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öristetty suorakulmio 1"/>
          <p:cNvSpPr/>
          <p:nvPr/>
        </p:nvSpPr>
        <p:spPr>
          <a:xfrm>
            <a:off x="323257" y="5064325"/>
            <a:ext cx="5915803" cy="81693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31809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83154" y="1338096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12" name="Pyöristetty suorakulmio 11"/>
          <p:cNvSpPr/>
          <p:nvPr/>
        </p:nvSpPr>
        <p:spPr>
          <a:xfrm>
            <a:off x="2804486" y="247014"/>
            <a:ext cx="9097818" cy="468977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387916" y="393014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Mitä on mentorointi</a:t>
            </a:r>
            <a:endParaRPr lang="fi-FI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Pystysuora käärö 15"/>
          <p:cNvSpPr/>
          <p:nvPr/>
        </p:nvSpPr>
        <p:spPr>
          <a:xfrm>
            <a:off x="0" y="1367113"/>
            <a:ext cx="5708073" cy="3084969"/>
          </a:xfrm>
          <a:prstGeom prst="verticalScroll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Tekstiruutu 16"/>
          <p:cNvSpPr txBox="1"/>
          <p:nvPr/>
        </p:nvSpPr>
        <p:spPr>
          <a:xfrm>
            <a:off x="619552" y="1367113"/>
            <a:ext cx="490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Mentorointisopimus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5928888" y="930742"/>
            <a:ext cx="58871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tavoitteellista ja arvioitavaa, suunnitelmallista toimintaa</a:t>
            </a:r>
          </a:p>
          <a:p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alkava ja päättyvä prosessi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vastuu prosessista kummallakin osapuolella</a:t>
            </a:r>
          </a:p>
          <a:p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luottamuksellista dialogia, toisen ymmärtämistä</a:t>
            </a:r>
          </a:p>
          <a:p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kokemustiedon tunnistamista ja jakamista</a:t>
            </a:r>
          </a:p>
          <a:p>
            <a:endParaRPr lang="fi-FI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hiljaisen tiedon siirtämistä </a:t>
            </a:r>
            <a:endParaRPr lang="fi-FI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kstiruutu 18"/>
          <p:cNvSpPr txBox="1"/>
          <p:nvPr/>
        </p:nvSpPr>
        <p:spPr>
          <a:xfrm>
            <a:off x="850460" y="2057826"/>
            <a:ext cx="44426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mentoroinnin tavoitteet ja aikataulu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toiminnot ja työskentelytavat, joilla tavoitteisiin päästään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kuinka pitkään tapaamiset kestävät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mahdollisten ristiriitojen ratkaisutavat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vaitiolovelvollisuus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miten ja milloin prosessia arvioidaan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1" name="Suora yhdysviiva 20"/>
          <p:cNvCxnSpPr/>
          <p:nvPr/>
        </p:nvCxnSpPr>
        <p:spPr>
          <a:xfrm>
            <a:off x="1073667" y="5754219"/>
            <a:ext cx="441498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>
            <a:off x="1091217" y="5590247"/>
            <a:ext cx="923" cy="3114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ruutu 23"/>
          <p:cNvSpPr txBox="1"/>
          <p:nvPr/>
        </p:nvSpPr>
        <p:spPr>
          <a:xfrm>
            <a:off x="355218" y="5318762"/>
            <a:ext cx="19961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aloitustapaaminen</a:t>
            </a:r>
            <a:endParaRPr lang="fi-FI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Tekstiruutu 24"/>
          <p:cNvSpPr txBox="1"/>
          <p:nvPr/>
        </p:nvSpPr>
        <p:spPr>
          <a:xfrm>
            <a:off x="4969908" y="5328637"/>
            <a:ext cx="19961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päätöstapaaminen</a:t>
            </a:r>
            <a:endParaRPr lang="fi-FI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2441471" y="5067056"/>
            <a:ext cx="28516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Mentorointiprosessi</a:t>
            </a:r>
            <a:endParaRPr lang="fi-FI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1" name="Suora yhdysviiva 30"/>
          <p:cNvCxnSpPr/>
          <p:nvPr/>
        </p:nvCxnSpPr>
        <p:spPr>
          <a:xfrm>
            <a:off x="1792327" y="5593814"/>
            <a:ext cx="923" cy="3114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31"/>
          <p:cNvCxnSpPr/>
          <p:nvPr/>
        </p:nvCxnSpPr>
        <p:spPr>
          <a:xfrm>
            <a:off x="2429712" y="5591452"/>
            <a:ext cx="923" cy="3114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/>
          <p:cNvCxnSpPr/>
          <p:nvPr/>
        </p:nvCxnSpPr>
        <p:spPr>
          <a:xfrm>
            <a:off x="3772977" y="5580372"/>
            <a:ext cx="923" cy="3114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yhdysviiva 33"/>
          <p:cNvCxnSpPr/>
          <p:nvPr/>
        </p:nvCxnSpPr>
        <p:spPr>
          <a:xfrm>
            <a:off x="4694183" y="5603135"/>
            <a:ext cx="923" cy="3114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yhdysviiva 34"/>
          <p:cNvCxnSpPr/>
          <p:nvPr/>
        </p:nvCxnSpPr>
        <p:spPr>
          <a:xfrm>
            <a:off x="5503814" y="5602004"/>
            <a:ext cx="923" cy="31144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Kuvaselite-ellipsi 10"/>
          <p:cNvSpPr/>
          <p:nvPr/>
        </p:nvSpPr>
        <p:spPr>
          <a:xfrm>
            <a:off x="7566456" y="4583798"/>
            <a:ext cx="4641024" cy="1632648"/>
          </a:xfrm>
          <a:prstGeom prst="wedgeEllipseCallout">
            <a:avLst>
              <a:gd name="adj1" fmla="val -18231"/>
              <a:gd name="adj2" fmla="val 46121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/>
          <p:cNvSpPr txBox="1"/>
          <p:nvPr/>
        </p:nvSpPr>
        <p:spPr>
          <a:xfrm>
            <a:off x="8116753" y="4936780"/>
            <a:ext cx="380691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Mentorointisuhteessa tarvitaan myös </a:t>
            </a:r>
            <a:r>
              <a:rPr lang="fi-FI" sz="1200" b="1" dirty="0" smtClean="0"/>
              <a:t>tunneälyä</a:t>
            </a:r>
            <a:r>
              <a:rPr lang="fi-FI" sz="12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omien tunteiden tiedostamista ja oikeaa hallintaa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omien tunteiden valjastamista itsensä motivointiin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muiden ihmisten tunteiden tunnistamista, </a:t>
            </a:r>
            <a:r>
              <a:rPr lang="fi-FI" sz="1200" dirty="0" smtClean="0"/>
              <a:t>empatiaa</a:t>
            </a:r>
            <a:endParaRPr lang="fi-FI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/>
              <a:t>sosiaalisia taitoja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224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31809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ekstiruutu 33"/>
          <p:cNvSpPr txBox="1"/>
          <p:nvPr/>
        </p:nvSpPr>
        <p:spPr>
          <a:xfrm>
            <a:off x="0" y="94891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Kielen ja kulttuurin merkitys mentorointisuhteessa</a:t>
            </a:r>
            <a:endParaRPr lang="fi-FI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318010" y="639667"/>
            <a:ext cx="5426775" cy="52381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Suorakulmio 36">
            <a:hlinkClick r:id="rId6" action="ppaction://hlinksldjump"/>
          </p:cNvPr>
          <p:cNvSpPr/>
          <p:nvPr/>
        </p:nvSpPr>
        <p:spPr>
          <a:xfrm>
            <a:off x="413305" y="1164307"/>
            <a:ext cx="5236183" cy="4540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yksinkertaistettua </a:t>
            </a: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  <a:hlinkClick r:id="rId6" action="ppaction://hlinksldjump"/>
              </a:rPr>
              <a:t>puhuttua</a:t>
            </a: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tai </a:t>
            </a: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  <a:hlinkClick r:id="rId7" action="ppaction://hlinksldjump"/>
              </a:rPr>
              <a:t>kirjoitettua</a:t>
            </a: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kieltä</a:t>
            </a:r>
          </a:p>
          <a:p>
            <a:pPr>
              <a:defRPr/>
            </a:pPr>
            <a:endParaRPr lang="fi-FI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 </a:t>
            </a: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yksinkertaisempaa kuin sujuva ja helposti ymmärrettävä yleiskieli, koska siitä on karsittu pois </a:t>
            </a: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ymmärtämistä vaikeuttava </a:t>
            </a: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sanasto ja vaikeat rakenteet, pitkät yhdyssanat, lauseet ja </a:t>
            </a: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virkkeet</a:t>
            </a:r>
          </a:p>
          <a:p>
            <a:pPr>
              <a:defRPr/>
            </a:pPr>
            <a:endParaRPr lang="fi-FI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ei ole </a:t>
            </a: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monimerkityksistä</a:t>
            </a:r>
          </a:p>
          <a:p>
            <a:pPr>
              <a:defRPr/>
            </a:pPr>
            <a:endParaRPr lang="fi-FI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ottaa </a:t>
            </a: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huomioon vastaanottajan kielelliset </a:t>
            </a: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edellytykset</a:t>
            </a:r>
          </a:p>
          <a:p>
            <a:pPr>
              <a:defRPr/>
            </a:pPr>
            <a:endParaRPr lang="fi-FI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ammattiosaamiseen liittyvä tieto ja tietämys rakennetaan aina kielen </a:t>
            </a:r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avulla</a:t>
            </a:r>
          </a:p>
          <a:p>
            <a:pPr>
              <a:defRPr/>
            </a:pPr>
            <a:endParaRPr lang="fi-FI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i-FI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mitä abstraktimmasta asiasta tai käsitteestä on kysymys, sitä enemmän kieltä tarvitaan sen selittämiseen ja ilmaisemiseen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fi-FI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fi-FI" sz="12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fi-FI" sz="1200" dirty="0"/>
          </a:p>
        </p:txBody>
      </p:sp>
      <p:sp>
        <p:nvSpPr>
          <p:cNvPr id="38" name="Pyöristetty suorakulmio 37"/>
          <p:cNvSpPr/>
          <p:nvPr/>
        </p:nvSpPr>
        <p:spPr>
          <a:xfrm>
            <a:off x="6357668" y="618111"/>
            <a:ext cx="5419856" cy="52587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endParaRPr lang="fi-FI" dirty="0"/>
          </a:p>
        </p:txBody>
      </p:sp>
      <p:sp>
        <p:nvSpPr>
          <p:cNvPr id="33" name="Tekstiruutu 32"/>
          <p:cNvSpPr txBox="1"/>
          <p:nvPr/>
        </p:nvSpPr>
        <p:spPr>
          <a:xfrm>
            <a:off x="6482212" y="1297811"/>
            <a:ext cx="56182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maskuliininen – feminiininen kulttuuri</a:t>
            </a:r>
          </a:p>
          <a:p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- </a:t>
            </a:r>
            <a:r>
              <a:rPr lang="fi-FI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neuvottelut ja konsensus vai aggressiivisuus ja konfliktit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yksilöllinen – yhteisöllinen kulttuuri</a:t>
            </a:r>
          </a:p>
          <a:p>
            <a:pPr lvl="1"/>
            <a:r>
              <a:rPr lang="fi-FI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oman itsen vai ryhmän eduksi toimiminen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epävarmuuden sietäminen - sietämättömyys</a:t>
            </a:r>
          </a:p>
          <a:p>
            <a:pPr lvl="1"/>
            <a:r>
              <a:rPr lang="fi-FI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sääntöjen määrä</a:t>
            </a:r>
          </a:p>
          <a:p>
            <a:pPr lvl="1"/>
            <a:r>
              <a:rPr lang="fi-FI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kiireen tuntu ja tarve osana työpäivää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valtaetäisyys pieni - suuri</a:t>
            </a:r>
          </a:p>
          <a:p>
            <a:pPr lvl="1"/>
            <a:r>
              <a:rPr lang="fi-FI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valvonnan, toisaalta luottamuksen määrä</a:t>
            </a:r>
          </a:p>
          <a:p>
            <a:pPr lvl="1"/>
            <a:r>
              <a:rPr lang="fi-FI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hierarkiaerojen näkyminen</a:t>
            </a:r>
            <a:endParaRPr lang="fi-FI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Tekstiruutu 31"/>
          <p:cNvSpPr txBox="1"/>
          <p:nvPr/>
        </p:nvSpPr>
        <p:spPr>
          <a:xfrm>
            <a:off x="318010" y="681086"/>
            <a:ext cx="530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Selkokieli</a:t>
            </a:r>
            <a:endParaRPr lang="fi-FI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6096000" y="717442"/>
            <a:ext cx="5681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/>
              <a:t>Kulttuurien peruseroja</a:t>
            </a:r>
            <a:endParaRPr lang="fi-FI" sz="2400" dirty="0"/>
          </a:p>
        </p:txBody>
      </p:sp>
      <p:sp>
        <p:nvSpPr>
          <p:cNvPr id="10" name="Suorakulmio 9"/>
          <p:cNvSpPr/>
          <p:nvPr/>
        </p:nvSpPr>
        <p:spPr>
          <a:xfrm>
            <a:off x="6254647" y="4227514"/>
            <a:ext cx="5877465" cy="192309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6221537" y="4259057"/>
            <a:ext cx="577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>
                <a:solidFill>
                  <a:schemeClr val="accent1">
                    <a:lumMod val="50000"/>
                  </a:schemeClr>
                </a:solidFill>
              </a:rPr>
              <a:t>Peruskysymykset eri kulttuureissa</a:t>
            </a:r>
            <a:endParaRPr lang="fi-FI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6254647" y="4597611"/>
            <a:ext cx="5900798" cy="1446550"/>
          </a:xfrm>
          <a:prstGeom prst="rect">
            <a:avLst/>
          </a:prstGeom>
          <a:noFill/>
          <a:effectLst>
            <a:softEdge rad="635000"/>
          </a:effectLst>
        </p:spPr>
        <p:txBody>
          <a:bodyPr wrap="square" rtlCol="0">
            <a:spAutoFit/>
          </a:bodyPr>
          <a:lstStyle/>
          <a:p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Millainen ihminen on synnynnäisesti? </a:t>
            </a:r>
          </a:p>
          <a:p>
            <a:r>
              <a:rPr lang="fi-FI" sz="11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Hyvä, paha, neutraali?</a:t>
            </a:r>
          </a:p>
          <a:p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Millainen ihmisen suhde toiseen ihmiseen on luonnostaan? </a:t>
            </a:r>
          </a:p>
          <a:p>
            <a:r>
              <a:rPr lang="fi-FI" sz="11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Auttava, hyväksikäyttävä, samanarvoinen, kunkin omaan paikkaan perustuva?</a:t>
            </a:r>
          </a:p>
          <a:p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Millainen on ihmisen suhde luontoon ja yliluonnolliseen?</a:t>
            </a:r>
          </a:p>
          <a:p>
            <a:r>
              <a:rPr lang="fi-FI" sz="11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Onko ihminen luonnon </a:t>
            </a:r>
            <a:r>
              <a:rPr lang="fi-FI" sz="1100" dirty="0" err="1" smtClean="0">
                <a:solidFill>
                  <a:schemeClr val="accent1">
                    <a:lumMod val="50000"/>
                  </a:schemeClr>
                </a:solidFill>
              </a:rPr>
              <a:t>ylä</a:t>
            </a:r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- tai alapuolella vai samalla tasolla?</a:t>
            </a:r>
          </a:p>
          <a:p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Mikä on ihmiselämän ajallinen polttopiste: menneisyys, nykyisyys vai tulevaisuus?</a:t>
            </a:r>
          </a:p>
          <a:p>
            <a:r>
              <a:rPr lang="fi-FI" sz="1100" dirty="0" smtClean="0">
                <a:solidFill>
                  <a:schemeClr val="accent1">
                    <a:lumMod val="50000"/>
                  </a:schemeClr>
                </a:solidFill>
              </a:rPr>
              <a:t>Mikä on ihmisenä olemisen luontainen tapa: oleminen, tekeminen vai jotain muuta?</a:t>
            </a:r>
            <a:endParaRPr lang="fi-FI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2031195" y="5202678"/>
            <a:ext cx="3456687" cy="864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Tekstiruutu 34"/>
          <p:cNvSpPr txBox="1"/>
          <p:nvPr/>
        </p:nvSpPr>
        <p:spPr>
          <a:xfrm>
            <a:off x="2329132" y="5374683"/>
            <a:ext cx="2793972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fi-FI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Kieleni rajat ovat maailmani rajat.</a:t>
            </a:r>
          </a:p>
          <a:p>
            <a:pPr algn="r"/>
            <a:r>
              <a:rPr lang="fi-FI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- Ludwig Wittgenstein -</a:t>
            </a:r>
            <a:endParaRPr lang="fi-FI" sz="1200" dirty="0">
              <a:solidFill>
                <a:schemeClr val="tx1">
                  <a:lumMod val="95000"/>
                  <a:lumOff val="5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40" name="Tekstiruutu 39"/>
          <p:cNvSpPr txBox="1"/>
          <p:nvPr/>
        </p:nvSpPr>
        <p:spPr>
          <a:xfrm>
            <a:off x="11079370" y="5906804"/>
            <a:ext cx="105274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i-FI" sz="800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Kluckholm</a:t>
            </a:r>
            <a:r>
              <a:rPr lang="fi-FI" sz="8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, 1974</a:t>
            </a:r>
          </a:p>
        </p:txBody>
      </p:sp>
      <p:sp>
        <p:nvSpPr>
          <p:cNvPr id="12" name="Ellipsi 11"/>
          <p:cNvSpPr/>
          <p:nvPr/>
        </p:nvSpPr>
        <p:spPr>
          <a:xfrm>
            <a:off x="10524226" y="3709358"/>
            <a:ext cx="1576250" cy="88825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 action="ppaction://hlinksldjump"/>
              </a:rPr>
              <a:t>Mielen arvokentät</a:t>
            </a:r>
            <a:endParaRPr lang="fi-FI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31809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57275" y="1565564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0" y="5047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Selkokielinen puhe</a:t>
            </a:r>
          </a:p>
        </p:txBody>
      </p:sp>
      <p:sp>
        <p:nvSpPr>
          <p:cNvPr id="2" name="Pyöristetty suorakulmio 1"/>
          <p:cNvSpPr/>
          <p:nvPr/>
        </p:nvSpPr>
        <p:spPr>
          <a:xfrm>
            <a:off x="198407" y="569343"/>
            <a:ext cx="5805578" cy="54346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Käytä keskustelukumppanisi </a:t>
            </a: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ikä-</a:t>
            </a: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kieli-  </a:t>
            </a: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 ammattitaidon tasolle sopivaa kieltä.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Puhu lyhyitä lauseita, pidä taukoja.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Anna aikaa tottua toistenne puheeseen.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Käytä jokapäiväisiä, tuttuja sanoja.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Sano sanat ja lauseet loppuun asti.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Puhu yhdestä asiasta kerrallaan loogisessa järjestyksessä, korosta ydinsanoja.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Vältä kiertoilmaisuja ja ironista sävyä.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6159260" y="569343"/>
            <a:ext cx="5872431" cy="54346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Jos keskustelukumppanisi ei ymmärrä käyttämääsi sanaa, a) toista se ja b) selitä toisin sanoin.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Varmista ymmärrys: tee tarkistuskysymyksiä, pyydä mielipiteitä, näytä tarvittaessa.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Anna myös aikaa tehdä kysymyksiä.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Vältä 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partisiippeja</a:t>
            </a: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ja </a:t>
            </a:r>
            <a:r>
              <a:rPr lang="fi-FI" dirty="0">
                <a:solidFill>
                  <a:srgbClr val="7030A0"/>
                </a:solidFill>
              </a:rPr>
              <a:t>lauseenvastikkeita</a:t>
            </a: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arvioiva</a:t>
            </a: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työpaikkaohjaaja, </a:t>
            </a:r>
            <a:r>
              <a:rPr lang="fi-FI" dirty="0">
                <a:solidFill>
                  <a:schemeClr val="accent1">
                    <a:lumMod val="50000"/>
                  </a:schemeClr>
                </a:solidFill>
              </a:rPr>
              <a:t>tulostettava</a:t>
            </a: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tehtävä, </a:t>
            </a:r>
            <a:r>
              <a:rPr lang="fi-FI" dirty="0">
                <a:solidFill>
                  <a:srgbClr val="7030A0"/>
                </a:solidFill>
              </a:rPr>
              <a:t>käydessäsi, tulevan, pystyäkseni.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Äänen korottaminen ei auta ymmärtämään </a:t>
            </a:r>
            <a:r>
              <a:rPr lang="fi-FI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paremmin.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31809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57275" y="1565564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145907" y="49482"/>
            <a:ext cx="11615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>
                <a:solidFill>
                  <a:schemeClr val="bg2">
                    <a:lumMod val="25000"/>
                  </a:schemeClr>
                </a:solidFill>
              </a:rPr>
              <a:t>Selkokielinen </a:t>
            </a:r>
            <a:r>
              <a:rPr lang="fi-FI" sz="2800" b="1" dirty="0" smtClean="0">
                <a:solidFill>
                  <a:schemeClr val="bg2">
                    <a:lumMod val="25000"/>
                  </a:schemeClr>
                </a:solidFill>
              </a:rPr>
              <a:t>kirjoitettu teksti</a:t>
            </a:r>
            <a:endParaRPr lang="fi-FI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Sisällön paikkamerkki 2"/>
          <p:cNvSpPr txBox="1">
            <a:spLocks/>
          </p:cNvSpPr>
          <p:nvPr/>
        </p:nvSpPr>
        <p:spPr>
          <a:xfrm>
            <a:off x="535218" y="704396"/>
            <a:ext cx="11159664" cy="53505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fi-FI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Sanasto: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käytä tuttuja ja yleisiä sanoja</a:t>
            </a:r>
            <a:endParaRPr lang="fi-FI" sz="2900" i="1" dirty="0" smtClean="0"/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vältä pitkiä sanoja: </a:t>
            </a:r>
            <a:r>
              <a:rPr lang="fi-FI" sz="2900" i="1" dirty="0" smtClean="0"/>
              <a:t>puolipäiväperhepäiväkoti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vältä slangia ja murreilmaisuja: </a:t>
            </a:r>
            <a:r>
              <a:rPr lang="fi-FI" sz="2900" i="1" dirty="0" err="1" smtClean="0"/>
              <a:t>dona</a:t>
            </a:r>
            <a:r>
              <a:rPr lang="fi-FI" sz="2900" i="1" dirty="0" smtClean="0"/>
              <a:t>, järkätä, </a:t>
            </a:r>
            <a:r>
              <a:rPr lang="fi-FI" sz="2900" i="1" dirty="0" err="1" smtClean="0"/>
              <a:t>takaanta</a:t>
            </a:r>
            <a:endParaRPr lang="fi-FI" sz="2900" i="1" dirty="0" smtClean="0"/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selitä oudot ja vaikeat sanat tekstin yhteydessä</a:t>
            </a:r>
          </a:p>
          <a:p>
            <a:pPr marL="342900" lvl="1" algn="l">
              <a:defRPr/>
            </a:pPr>
            <a:endParaRPr lang="fi-FI" sz="3200" dirty="0" smtClean="0"/>
          </a:p>
          <a:p>
            <a:pPr algn="l">
              <a:defRPr/>
            </a:pPr>
            <a:r>
              <a:rPr lang="fi-FI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Lauseet: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käytä lyhyitä lauseita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vältä vaikeita lauserakenteita: </a:t>
            </a:r>
            <a:r>
              <a:rPr lang="fi-FI" sz="2900" i="1" dirty="0" smtClean="0"/>
              <a:t>Uskon tämän raportin kirjoitetun…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käytä lauseenvastikkeen sijasta sivulausetta: </a:t>
            </a:r>
            <a:r>
              <a:rPr lang="fi-FI" sz="2900" i="1" dirty="0" smtClean="0"/>
              <a:t>Aloittaessasi… / Kun aloitat…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vältä kielikuvia (tyyliin: </a:t>
            </a:r>
            <a:r>
              <a:rPr lang="fi-FI" sz="2900" i="1" dirty="0" smtClean="0"/>
              <a:t>Putosi kuin eno veneestä. </a:t>
            </a:r>
            <a:r>
              <a:rPr lang="fi-FI" sz="2900" i="1" dirty="0" err="1" smtClean="0"/>
              <a:t>Levis</a:t>
            </a:r>
            <a:r>
              <a:rPr lang="fi-FI" sz="2900" i="1" dirty="0" smtClean="0"/>
              <a:t> kun Jokisen eväät.)</a:t>
            </a:r>
          </a:p>
          <a:p>
            <a:pPr marL="342900" lvl="1" algn="l">
              <a:defRPr/>
            </a:pPr>
            <a:endParaRPr lang="fi-FI" sz="3200" dirty="0" smtClean="0"/>
          </a:p>
          <a:p>
            <a:pPr algn="l">
              <a:defRPr/>
            </a:pPr>
            <a:r>
              <a:rPr lang="fi-FI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Tekstin rakenne: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3200" dirty="0" smtClean="0"/>
              <a:t> </a:t>
            </a:r>
            <a:r>
              <a:rPr lang="fi-FI" sz="2900" dirty="0" smtClean="0"/>
              <a:t>tee lauseita, joissa on selkeä rakenne: Kuka? Mitä? Missä? Milloin? Millä tavalla? Miksi?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2900" dirty="0" smtClean="0"/>
              <a:t> etene loogisesti</a:t>
            </a:r>
          </a:p>
          <a:p>
            <a:pPr algn="l">
              <a:defRPr/>
            </a:pPr>
            <a:r>
              <a:rPr lang="fi-FI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Sisältö:</a:t>
            </a:r>
          </a:p>
          <a:p>
            <a:pPr lvl="1" algn="l">
              <a:buFont typeface="Courier New" pitchFamily="49" charset="0"/>
              <a:buChar char="o"/>
              <a:defRPr/>
            </a:pPr>
            <a:r>
              <a:rPr lang="fi-FI" sz="3200" dirty="0" smtClean="0"/>
              <a:t> </a:t>
            </a:r>
            <a:r>
              <a:rPr lang="fi-FI" sz="2900" dirty="0" smtClean="0"/>
              <a:t>tee tekstin sisällöstä mahdollisimman konkreettinen</a:t>
            </a:r>
          </a:p>
          <a:p>
            <a:pPr marL="342900" lvl="1">
              <a:defRPr/>
            </a:pPr>
            <a:endParaRPr lang="fi-FI" sz="1950" dirty="0" smtClean="0"/>
          </a:p>
          <a:p>
            <a:pPr marL="342900" lvl="1">
              <a:defRPr/>
            </a:pPr>
            <a:endParaRPr lang="fi-FI" dirty="0" smtClean="0"/>
          </a:p>
          <a:p>
            <a:pPr marL="342900" lvl="1">
              <a:defRPr/>
            </a:pPr>
            <a:endParaRPr lang="fi-FI" sz="1500" dirty="0"/>
          </a:p>
        </p:txBody>
      </p:sp>
      <p:pic>
        <p:nvPicPr>
          <p:cNvPr id="15" name="Kuva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68" y="704396"/>
            <a:ext cx="2198539" cy="162691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6" name="Kuva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647" y="1631766"/>
            <a:ext cx="2228616" cy="148686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3" name="Tekstiruutu 2"/>
          <p:cNvSpPr txBox="1"/>
          <p:nvPr/>
        </p:nvSpPr>
        <p:spPr>
          <a:xfrm>
            <a:off x="9794907" y="893654"/>
            <a:ext cx="2065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>
                <a:solidFill>
                  <a:schemeClr val="bg2">
                    <a:lumMod val="25000"/>
                  </a:schemeClr>
                </a:solidFill>
              </a:rPr>
              <a:t>Näytä, jos mahdollista </a:t>
            </a:r>
          </a:p>
          <a:p>
            <a:r>
              <a:rPr lang="fi-FI" sz="1200" b="1" dirty="0" smtClean="0">
                <a:solidFill>
                  <a:schemeClr val="bg2">
                    <a:lumMod val="25000"/>
                  </a:schemeClr>
                </a:solidFill>
              </a:rPr>
              <a:t>tai käytä selkeitä kuvia</a:t>
            </a:r>
            <a:r>
              <a:rPr lang="fi-FI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fi-FI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47248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57275" y="1565564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0" y="13123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 smtClean="0">
                <a:solidFill>
                  <a:schemeClr val="bg2">
                    <a:lumMod val="25000"/>
                  </a:schemeClr>
                </a:solidFill>
              </a:rPr>
              <a:t>Opiskelija-opiskelija-mentoripari</a:t>
            </a:r>
            <a:endParaRPr lang="fi-FI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1339906" y="629443"/>
            <a:ext cx="9512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/>
              <a:t>Mentorina kantasuomalainen opiskelija, </a:t>
            </a:r>
            <a:r>
              <a:rPr lang="fi-FI" sz="1400" dirty="0" err="1" smtClean="0"/>
              <a:t>aktorina</a:t>
            </a:r>
            <a:r>
              <a:rPr lang="fi-FI" sz="1400" dirty="0" smtClean="0"/>
              <a:t> maahanmuuttajataustainen opiskelija</a:t>
            </a:r>
            <a:endParaRPr lang="fi-FI" sz="1400" dirty="0"/>
          </a:p>
        </p:txBody>
      </p:sp>
      <p:sp>
        <p:nvSpPr>
          <p:cNvPr id="2" name="Suorakulmio 1"/>
          <p:cNvSpPr/>
          <p:nvPr/>
        </p:nvSpPr>
        <p:spPr>
          <a:xfrm>
            <a:off x="393256" y="1245480"/>
            <a:ext cx="3607391" cy="4028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/>
        </p:nvSpPr>
        <p:spPr>
          <a:xfrm>
            <a:off x="4341482" y="1222838"/>
            <a:ext cx="3607391" cy="4028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/>
        </p:nvSpPr>
        <p:spPr>
          <a:xfrm>
            <a:off x="8286281" y="1249924"/>
            <a:ext cx="3607391" cy="4028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336427" y="923799"/>
            <a:ext cx="3607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Mentoroinnin alkuvaihe</a:t>
            </a:r>
            <a:endParaRPr lang="fi-FI" sz="1600" dirty="0"/>
          </a:p>
        </p:txBody>
      </p:sp>
      <p:sp>
        <p:nvSpPr>
          <p:cNvPr id="21" name="Tekstiruutu 20"/>
          <p:cNvSpPr txBox="1"/>
          <p:nvPr/>
        </p:nvSpPr>
        <p:spPr>
          <a:xfrm>
            <a:off x="8163229" y="937220"/>
            <a:ext cx="360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Mentorointisuhteen päätös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341481" y="933110"/>
            <a:ext cx="360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Toteutusvaihe</a:t>
            </a:r>
            <a:endParaRPr lang="fi-FI" sz="1600" dirty="0"/>
          </a:p>
        </p:txBody>
      </p:sp>
      <p:sp>
        <p:nvSpPr>
          <p:cNvPr id="13" name="Tekstiruutu 12"/>
          <p:cNvSpPr txBox="1"/>
          <p:nvPr/>
        </p:nvSpPr>
        <p:spPr>
          <a:xfrm>
            <a:off x="487678" y="1642926"/>
            <a:ext cx="36073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Mentori-</a:t>
            </a:r>
            <a:r>
              <a:rPr lang="fi-FI" dirty="0" err="1" smtClean="0"/>
              <a:t>aktori</a:t>
            </a:r>
            <a:r>
              <a:rPr lang="fi-FI" dirty="0" smtClean="0"/>
              <a:t>-parien muodostaminen vapaaehtoisuuden pohjalta</a:t>
            </a:r>
          </a:p>
          <a:p>
            <a:endParaRPr lang="fi-FI" dirty="0"/>
          </a:p>
          <a:p>
            <a:r>
              <a:rPr lang="fi-FI" dirty="0" smtClean="0"/>
              <a:t>Mentorien valmennus</a:t>
            </a:r>
          </a:p>
          <a:p>
            <a:endParaRPr lang="fi-FI" dirty="0" smtClean="0"/>
          </a:p>
          <a:p>
            <a:r>
              <a:rPr lang="fi-FI" dirty="0" smtClean="0"/>
              <a:t>Mentorointisopimuksen tekeminen</a:t>
            </a:r>
          </a:p>
          <a:p>
            <a:endParaRPr lang="fi-FI" dirty="0"/>
          </a:p>
          <a:p>
            <a:r>
              <a:rPr lang="fi-FI" dirty="0" smtClean="0"/>
              <a:t>Ensimmäisessä tapaamisessa kouluttaja mukana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4564889" y="1642926"/>
            <a:ext cx="302794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Mentorin vierailut maahanmuuttajataustaisen opiskelijan työssäoppimispaikalla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ohjaus ammattiin opiskelussa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ohjaus suomen kielessä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ohjaus tutkinnon suoritussuunnitelman tekemisessä</a:t>
            </a:r>
          </a:p>
          <a:p>
            <a:pPr marL="285750" indent="-285750">
              <a:buFontTx/>
              <a:buChar char="-"/>
            </a:pPr>
            <a:endParaRPr lang="fi-FI" dirty="0"/>
          </a:p>
          <a:p>
            <a:r>
              <a:rPr lang="fi-FI" dirty="0" smtClean="0"/>
              <a:t>Mentorille omiin opintoihin / tutkintosuoritukseen sopivat tehtävät</a:t>
            </a:r>
          </a:p>
          <a:p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8669720" y="2076892"/>
            <a:ext cx="3223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Mentori ja </a:t>
            </a:r>
            <a:r>
              <a:rPr lang="fi-FI" dirty="0" err="1" smtClean="0"/>
              <a:t>aktori</a:t>
            </a:r>
            <a:r>
              <a:rPr lang="fi-FI" dirty="0" smtClean="0"/>
              <a:t> arvioivat mentorointisuhteen ja </a:t>
            </a:r>
          </a:p>
          <a:p>
            <a:r>
              <a:rPr lang="fi-FI" dirty="0" smtClean="0"/>
              <a:t>-prosessin onnistumisen</a:t>
            </a:r>
          </a:p>
          <a:p>
            <a:endParaRPr lang="fi-FI" dirty="0"/>
          </a:p>
          <a:p>
            <a:r>
              <a:rPr lang="fi-FI" dirty="0" smtClean="0"/>
              <a:t>Mentorille kirjoitetaan mentoroinnista todistus</a:t>
            </a:r>
            <a:endParaRPr lang="fi-FI" dirty="0"/>
          </a:p>
        </p:txBody>
      </p:sp>
      <p:sp>
        <p:nvSpPr>
          <p:cNvPr id="24" name="Nuoli oikealle 23"/>
          <p:cNvSpPr/>
          <p:nvPr/>
        </p:nvSpPr>
        <p:spPr>
          <a:xfrm>
            <a:off x="3847381" y="2866200"/>
            <a:ext cx="603849" cy="37090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Nuoli oikealle 24"/>
          <p:cNvSpPr/>
          <p:nvPr/>
        </p:nvSpPr>
        <p:spPr>
          <a:xfrm>
            <a:off x="7807564" y="2864228"/>
            <a:ext cx="603849" cy="37090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 rot="20314680">
            <a:off x="1051224" y="5031989"/>
            <a:ext cx="1965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>
                <a:solidFill>
                  <a:schemeClr val="accent1">
                    <a:lumMod val="50000"/>
                  </a:schemeClr>
                </a:solidFill>
                <a:latin typeface="Bradley Hand ITC" panose="03070402050302030203" pitchFamily="66" charset="0"/>
              </a:rPr>
              <a:t>Miksi mentoriksi?</a:t>
            </a:r>
            <a:endParaRPr lang="fi-FI" sz="1600" b="1" dirty="0">
              <a:solidFill>
                <a:schemeClr val="accent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1540107" y="5363378"/>
            <a:ext cx="8426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accent1">
                    <a:lumMod val="50000"/>
                  </a:schemeClr>
                </a:solidFill>
              </a:rPr>
              <a:t>mentori voi mahdollisesti hyödyntää mentorointia osana ammatillisia opintojaan ja tutkinnon suorittamistaan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accent1">
                    <a:lumMod val="50000"/>
                  </a:schemeClr>
                </a:solidFill>
              </a:rPr>
              <a:t>tutustuminen uuteen kulttuuriin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accent1">
                    <a:lumMod val="50000"/>
                  </a:schemeClr>
                </a:solidFill>
              </a:rPr>
              <a:t>maahanmuuttajataustainen tutkinnon suorittaja saa mentorilta tukea</a:t>
            </a:r>
            <a:endParaRPr lang="fi-FI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0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47248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57275" y="1565564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0" y="13123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 smtClean="0">
                <a:solidFill>
                  <a:schemeClr val="bg2">
                    <a:lumMod val="25000"/>
                  </a:schemeClr>
                </a:solidFill>
              </a:rPr>
              <a:t>Kouluttaja-työpaikkaohjaaja-mentoripari</a:t>
            </a:r>
            <a:endParaRPr lang="fi-FI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1339906" y="629443"/>
            <a:ext cx="9512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/>
              <a:t>Oppilaitoksen kouluttaja toimii työpaikkaohjaajan mentorina, joka ohjaa maahanmuuttajataustaista opiskelijaa.</a:t>
            </a:r>
            <a:endParaRPr lang="fi-FI" sz="1400" dirty="0"/>
          </a:p>
        </p:txBody>
      </p:sp>
      <p:sp>
        <p:nvSpPr>
          <p:cNvPr id="2" name="Suorakulmio 1"/>
          <p:cNvSpPr/>
          <p:nvPr/>
        </p:nvSpPr>
        <p:spPr>
          <a:xfrm>
            <a:off x="393256" y="1245480"/>
            <a:ext cx="3607391" cy="4028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/>
        </p:nvSpPr>
        <p:spPr>
          <a:xfrm>
            <a:off x="4341482" y="1222838"/>
            <a:ext cx="3607391" cy="40285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/>
        </p:nvSpPr>
        <p:spPr>
          <a:xfrm>
            <a:off x="8286281" y="1249924"/>
            <a:ext cx="3607391" cy="40285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336427" y="923799"/>
            <a:ext cx="3607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Mentoroinnin alkuvaihe</a:t>
            </a:r>
            <a:endParaRPr lang="fi-FI" sz="1600" dirty="0"/>
          </a:p>
        </p:txBody>
      </p:sp>
      <p:sp>
        <p:nvSpPr>
          <p:cNvPr id="21" name="Tekstiruutu 20"/>
          <p:cNvSpPr txBox="1"/>
          <p:nvPr/>
        </p:nvSpPr>
        <p:spPr>
          <a:xfrm>
            <a:off x="8163229" y="937220"/>
            <a:ext cx="360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Mentorointisuhteen päätös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341481" y="933110"/>
            <a:ext cx="360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 smtClean="0"/>
              <a:t>Toteutusvaihe</a:t>
            </a:r>
            <a:endParaRPr lang="fi-FI" sz="1600" dirty="0"/>
          </a:p>
        </p:txBody>
      </p:sp>
      <p:sp>
        <p:nvSpPr>
          <p:cNvPr id="13" name="Tekstiruutu 12"/>
          <p:cNvSpPr txBox="1"/>
          <p:nvPr/>
        </p:nvSpPr>
        <p:spPr>
          <a:xfrm>
            <a:off x="487678" y="1642926"/>
            <a:ext cx="36073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Tasavertaisen mentoriparin muodostaminen vapaaehtoisuuden pohjalta</a:t>
            </a:r>
          </a:p>
          <a:p>
            <a:endParaRPr lang="fi-FI" dirty="0"/>
          </a:p>
          <a:p>
            <a:r>
              <a:rPr lang="fi-FI" dirty="0" smtClean="0"/>
              <a:t>Mentorien valmennus</a:t>
            </a:r>
          </a:p>
          <a:p>
            <a:endParaRPr lang="fi-FI" dirty="0" smtClean="0"/>
          </a:p>
          <a:p>
            <a:r>
              <a:rPr lang="fi-FI" dirty="0" smtClean="0"/>
              <a:t>Mentorointisopimuksen tekeminen</a:t>
            </a:r>
          </a:p>
          <a:p>
            <a:endParaRPr lang="fi-FI" dirty="0"/>
          </a:p>
          <a:p>
            <a:r>
              <a:rPr lang="fi-FI" dirty="0" smtClean="0"/>
              <a:t>Kouluttajan, työpaikkaohjaajan ja opiskelijan tapaaminen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opiskelijan opintojen tavoitteet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4474886" y="1245480"/>
            <a:ext cx="33563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Kouluttajan käynnit työssäoppimispaikalla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useammin kuin normaalin työssäoppimisjakson aikana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/>
              <a:t>tehostettu ohjaus</a:t>
            </a:r>
          </a:p>
          <a:p>
            <a:pPr marL="285750" indent="-285750">
              <a:buFontTx/>
              <a:buChar char="-"/>
            </a:pPr>
            <a:endParaRPr lang="fi-FI" dirty="0"/>
          </a:p>
          <a:p>
            <a:r>
              <a:rPr lang="fi-FI" dirty="0" smtClean="0"/>
              <a:t>Työpaikkaohjaaja ja opiskelija alusta pitäen yhdessä tekemässä ja oppimassa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err="1" smtClean="0"/>
              <a:t>iPad</a:t>
            </a:r>
            <a:r>
              <a:rPr lang="fi-FI" sz="1200" dirty="0" smtClean="0"/>
              <a:t> opiskelun ja opiskelun ohjauksen apuna: itsenäinen tiedonhankinta, oppimisen dokumentointi (sähköinen oppimispäiväkirja) työssäoppimisen ja tutkintotilaisuuksien materiaali, sanakirja (oma äidinkieli – suomi), yhteydenpito työssäoppimista ohjaavaan kouluttajaan </a:t>
            </a:r>
          </a:p>
          <a:p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8564234" y="2103978"/>
            <a:ext cx="3223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Mentoripari arvioi mentorointisuhteen ja </a:t>
            </a:r>
          </a:p>
          <a:p>
            <a:r>
              <a:rPr lang="fi-FI" dirty="0" smtClean="0"/>
              <a:t>-prosessin onnistumisen</a:t>
            </a:r>
          </a:p>
          <a:p>
            <a:endParaRPr lang="fi-FI" dirty="0"/>
          </a:p>
          <a:p>
            <a:r>
              <a:rPr lang="fi-FI" dirty="0" smtClean="0"/>
              <a:t>Mentorille kirjoitetaan mentoroinnista todistus</a:t>
            </a:r>
            <a:endParaRPr lang="fi-FI" dirty="0"/>
          </a:p>
        </p:txBody>
      </p:sp>
      <p:sp>
        <p:nvSpPr>
          <p:cNvPr id="24" name="Nuoli oikealle 23"/>
          <p:cNvSpPr/>
          <p:nvPr/>
        </p:nvSpPr>
        <p:spPr>
          <a:xfrm>
            <a:off x="3847381" y="2866200"/>
            <a:ext cx="603849" cy="37090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Nuoli oikealle 24"/>
          <p:cNvSpPr/>
          <p:nvPr/>
        </p:nvSpPr>
        <p:spPr>
          <a:xfrm>
            <a:off x="7807564" y="2864228"/>
            <a:ext cx="603849" cy="37090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Tekstiruutu 15"/>
          <p:cNvSpPr txBox="1"/>
          <p:nvPr/>
        </p:nvSpPr>
        <p:spPr>
          <a:xfrm rot="20314680">
            <a:off x="511128" y="4998943"/>
            <a:ext cx="1965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>
                <a:solidFill>
                  <a:schemeClr val="accent1">
                    <a:lumMod val="50000"/>
                  </a:schemeClr>
                </a:solidFill>
                <a:latin typeface="Bradley Hand ITC" panose="03070402050302030203" pitchFamily="66" charset="0"/>
              </a:rPr>
              <a:t>Miksi mentorointia?</a:t>
            </a:r>
            <a:endParaRPr lang="fi-FI" sz="1600" b="1" dirty="0">
              <a:solidFill>
                <a:schemeClr val="accent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1350583" y="5180159"/>
            <a:ext cx="5597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accent1">
                    <a:lumMod val="50000"/>
                  </a:schemeClr>
                </a:solidFill>
              </a:rPr>
              <a:t>tukee opiskelijan opinnoissa etenemistä ja ammatillista kasvua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accent1">
                    <a:lumMod val="50000"/>
                  </a:schemeClr>
                </a:solidFill>
              </a:rPr>
              <a:t>löydetään uusia tapoja tarkastella opiskelijan oppimista ja osaamista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accent1">
                    <a:lumMod val="50000"/>
                  </a:schemeClr>
                </a:solidFill>
              </a:rPr>
              <a:t>tuen tarpeen syvällisempi tunnistus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accent1">
                    <a:lumMod val="50000"/>
                  </a:schemeClr>
                </a:solidFill>
              </a:rPr>
              <a:t>työpaikkaohjaajan ammatillinen kasvu, ohjaus- ja arviointitaitojen vahvistuminen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accent1">
                    <a:lumMod val="50000"/>
                  </a:schemeClr>
                </a:solidFill>
              </a:rPr>
              <a:t>auttaa jakamaan kouluttajan ja työpaikkaohjaajan ohjausvastuuta</a:t>
            </a:r>
            <a:endParaRPr lang="fi-FI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Kuva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93" y="4882447"/>
            <a:ext cx="1493736" cy="840226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0908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91" y="6131809"/>
            <a:ext cx="168592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Kuv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2" y="6137763"/>
            <a:ext cx="14478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Kuva 5" descr="http://www.ekami.fi/instancedata/prime_product_julkaisu/ekam/embeds/ekamwwwstructure/13880_EKAMI_VAAKA_CMYK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95" y="6079578"/>
            <a:ext cx="133604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Kuva 6" descr="http://www.oph.fi/download/131274_OPH_hanke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914" y="5929718"/>
            <a:ext cx="69151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iruutu 7"/>
          <p:cNvSpPr txBox="1"/>
          <p:nvPr/>
        </p:nvSpPr>
        <p:spPr>
          <a:xfrm>
            <a:off x="1057275" y="1565564"/>
            <a:ext cx="101155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600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9" name="Pyöristetty suorakulmio 8"/>
          <p:cNvSpPr/>
          <p:nvPr/>
        </p:nvSpPr>
        <p:spPr>
          <a:xfrm>
            <a:off x="374822" y="866049"/>
            <a:ext cx="11606647" cy="483797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374822" y="3023"/>
            <a:ext cx="11516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 smtClean="0">
                <a:solidFill>
                  <a:schemeClr val="bg2">
                    <a:lumMod val="25000"/>
                  </a:schemeClr>
                </a:solidFill>
              </a:rPr>
              <a:t>Hiljainen tieto</a:t>
            </a:r>
            <a:endParaRPr lang="fi-FI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805940" y="5682644"/>
            <a:ext cx="1713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Lähde: Raija Nurminen</a:t>
            </a:r>
            <a:endParaRPr lang="fi-FI" sz="11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1345721" y="4576409"/>
            <a:ext cx="10067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tiedostamaton tieto</a:t>
            </a:r>
            <a:r>
              <a:rPr lang="fi-FI" sz="1400" dirty="0" smtClean="0"/>
              <a:t>: henkilö ei välttämättä itse ole tietoinen tiedon olemassaolosta -&gt; tietopääoma saatava näkyville ja käyttöön työtehtävien suorittamisen ja sosiaalisen vuorovaikutuksen kautta</a:t>
            </a:r>
            <a:endParaRPr lang="fi-FI" sz="1400" dirty="0"/>
          </a:p>
        </p:txBody>
      </p:sp>
      <p:sp>
        <p:nvSpPr>
          <p:cNvPr id="16" name="Tekstiruutu 15"/>
          <p:cNvSpPr txBox="1"/>
          <p:nvPr/>
        </p:nvSpPr>
        <p:spPr>
          <a:xfrm>
            <a:off x="3110335" y="2248850"/>
            <a:ext cx="6782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1">
                    <a:lumMod val="50000"/>
                  </a:schemeClr>
                </a:solidFill>
              </a:rPr>
              <a:t>intuition kautta tiedostamattomasta tiedosta tietoiseksi tiedoksi</a:t>
            </a:r>
            <a:endParaRPr lang="fi-FI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6349658" y="1380991"/>
            <a:ext cx="2623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eksplisiittinen tieto </a:t>
            </a:r>
            <a:r>
              <a:rPr lang="fi-FI" dirty="0" smtClean="0"/>
              <a:t>/ </a:t>
            </a:r>
          </a:p>
          <a:p>
            <a:r>
              <a:rPr lang="fi-FI" dirty="0" smtClean="0"/>
              <a:t>dokumentoitu tieto</a:t>
            </a:r>
            <a:endParaRPr lang="fi-FI" dirty="0"/>
          </a:p>
        </p:txBody>
      </p:sp>
      <p:sp>
        <p:nvSpPr>
          <p:cNvPr id="18" name="Puolivapaa piirto 17"/>
          <p:cNvSpPr/>
          <p:nvPr/>
        </p:nvSpPr>
        <p:spPr>
          <a:xfrm>
            <a:off x="3323325" y="2648189"/>
            <a:ext cx="4374292" cy="461319"/>
          </a:xfrm>
          <a:custGeom>
            <a:avLst/>
            <a:gdLst>
              <a:gd name="connsiteX0" fmla="*/ 0 w 4374292"/>
              <a:gd name="connsiteY0" fmla="*/ 411892 h 461319"/>
              <a:gd name="connsiteX1" fmla="*/ 90617 w 4374292"/>
              <a:gd name="connsiteY1" fmla="*/ 403654 h 461319"/>
              <a:gd name="connsiteX2" fmla="*/ 140044 w 4374292"/>
              <a:gd name="connsiteY2" fmla="*/ 387178 h 461319"/>
              <a:gd name="connsiteX3" fmla="*/ 189471 w 4374292"/>
              <a:gd name="connsiteY3" fmla="*/ 345989 h 461319"/>
              <a:gd name="connsiteX4" fmla="*/ 214184 w 4374292"/>
              <a:gd name="connsiteY4" fmla="*/ 296562 h 461319"/>
              <a:gd name="connsiteX5" fmla="*/ 263611 w 4374292"/>
              <a:gd name="connsiteY5" fmla="*/ 222421 h 461319"/>
              <a:gd name="connsiteX6" fmla="*/ 280087 w 4374292"/>
              <a:gd name="connsiteY6" fmla="*/ 197708 h 461319"/>
              <a:gd name="connsiteX7" fmla="*/ 296562 w 4374292"/>
              <a:gd name="connsiteY7" fmla="*/ 172994 h 461319"/>
              <a:gd name="connsiteX8" fmla="*/ 321276 w 4374292"/>
              <a:gd name="connsiteY8" fmla="*/ 156519 h 461319"/>
              <a:gd name="connsiteX9" fmla="*/ 387179 w 4374292"/>
              <a:gd name="connsiteY9" fmla="*/ 98854 h 461319"/>
              <a:gd name="connsiteX10" fmla="*/ 436606 w 4374292"/>
              <a:gd name="connsiteY10" fmla="*/ 65902 h 461319"/>
              <a:gd name="connsiteX11" fmla="*/ 486033 w 4374292"/>
              <a:gd name="connsiteY11" fmla="*/ 41189 h 461319"/>
              <a:gd name="connsiteX12" fmla="*/ 617838 w 4374292"/>
              <a:gd name="connsiteY12" fmla="*/ 65902 h 461319"/>
              <a:gd name="connsiteX13" fmla="*/ 667265 w 4374292"/>
              <a:gd name="connsiteY13" fmla="*/ 115329 h 461319"/>
              <a:gd name="connsiteX14" fmla="*/ 700217 w 4374292"/>
              <a:gd name="connsiteY14" fmla="*/ 164756 h 461319"/>
              <a:gd name="connsiteX15" fmla="*/ 716692 w 4374292"/>
              <a:gd name="connsiteY15" fmla="*/ 214184 h 461319"/>
              <a:gd name="connsiteX16" fmla="*/ 724930 w 4374292"/>
              <a:gd name="connsiteY16" fmla="*/ 238897 h 461319"/>
              <a:gd name="connsiteX17" fmla="*/ 757881 w 4374292"/>
              <a:gd name="connsiteY17" fmla="*/ 288324 h 461319"/>
              <a:gd name="connsiteX18" fmla="*/ 766119 w 4374292"/>
              <a:gd name="connsiteY18" fmla="*/ 313038 h 461319"/>
              <a:gd name="connsiteX19" fmla="*/ 823784 w 4374292"/>
              <a:gd name="connsiteY19" fmla="*/ 387178 h 461319"/>
              <a:gd name="connsiteX20" fmla="*/ 873211 w 4374292"/>
              <a:gd name="connsiteY20" fmla="*/ 420129 h 461319"/>
              <a:gd name="connsiteX21" fmla="*/ 922638 w 4374292"/>
              <a:gd name="connsiteY21" fmla="*/ 436605 h 461319"/>
              <a:gd name="connsiteX22" fmla="*/ 1054444 w 4374292"/>
              <a:gd name="connsiteY22" fmla="*/ 420129 h 461319"/>
              <a:gd name="connsiteX23" fmla="*/ 1079157 w 4374292"/>
              <a:gd name="connsiteY23" fmla="*/ 403654 h 461319"/>
              <a:gd name="connsiteX24" fmla="*/ 1112108 w 4374292"/>
              <a:gd name="connsiteY24" fmla="*/ 354227 h 461319"/>
              <a:gd name="connsiteX25" fmla="*/ 1145060 w 4374292"/>
              <a:gd name="connsiteY25" fmla="*/ 255373 h 461319"/>
              <a:gd name="connsiteX26" fmla="*/ 1153298 w 4374292"/>
              <a:gd name="connsiteY26" fmla="*/ 230659 h 461319"/>
              <a:gd name="connsiteX27" fmla="*/ 1161535 w 4374292"/>
              <a:gd name="connsiteY27" fmla="*/ 205946 h 461319"/>
              <a:gd name="connsiteX28" fmla="*/ 1178011 w 4374292"/>
              <a:gd name="connsiteY28" fmla="*/ 181232 h 461319"/>
              <a:gd name="connsiteX29" fmla="*/ 1219200 w 4374292"/>
              <a:gd name="connsiteY29" fmla="*/ 107092 h 461319"/>
              <a:gd name="connsiteX30" fmla="*/ 1293341 w 4374292"/>
              <a:gd name="connsiteY30" fmla="*/ 49427 h 461319"/>
              <a:gd name="connsiteX31" fmla="*/ 1318054 w 4374292"/>
              <a:gd name="connsiteY31" fmla="*/ 32951 h 461319"/>
              <a:gd name="connsiteX32" fmla="*/ 1367481 w 4374292"/>
              <a:gd name="connsiteY32" fmla="*/ 16475 h 461319"/>
              <a:gd name="connsiteX33" fmla="*/ 1392195 w 4374292"/>
              <a:gd name="connsiteY33" fmla="*/ 8238 h 461319"/>
              <a:gd name="connsiteX34" fmla="*/ 1474573 w 4374292"/>
              <a:gd name="connsiteY34" fmla="*/ 16475 h 461319"/>
              <a:gd name="connsiteX35" fmla="*/ 1499287 w 4374292"/>
              <a:gd name="connsiteY35" fmla="*/ 24713 h 461319"/>
              <a:gd name="connsiteX36" fmla="*/ 1515762 w 4374292"/>
              <a:gd name="connsiteY36" fmla="*/ 49427 h 461319"/>
              <a:gd name="connsiteX37" fmla="*/ 1540476 w 4374292"/>
              <a:gd name="connsiteY37" fmla="*/ 65902 h 461319"/>
              <a:gd name="connsiteX38" fmla="*/ 1589903 w 4374292"/>
              <a:gd name="connsiteY38" fmla="*/ 107092 h 461319"/>
              <a:gd name="connsiteX39" fmla="*/ 1598141 w 4374292"/>
              <a:gd name="connsiteY39" fmla="*/ 131805 h 461319"/>
              <a:gd name="connsiteX40" fmla="*/ 1639330 w 4374292"/>
              <a:gd name="connsiteY40" fmla="*/ 181232 h 461319"/>
              <a:gd name="connsiteX41" fmla="*/ 1664044 w 4374292"/>
              <a:gd name="connsiteY41" fmla="*/ 230659 h 461319"/>
              <a:gd name="connsiteX42" fmla="*/ 1680519 w 4374292"/>
              <a:gd name="connsiteY42" fmla="*/ 280086 h 461319"/>
              <a:gd name="connsiteX43" fmla="*/ 1713471 w 4374292"/>
              <a:gd name="connsiteY43" fmla="*/ 329513 h 461319"/>
              <a:gd name="connsiteX44" fmla="*/ 1771135 w 4374292"/>
              <a:gd name="connsiteY44" fmla="*/ 387178 h 461319"/>
              <a:gd name="connsiteX45" fmla="*/ 1820562 w 4374292"/>
              <a:gd name="connsiteY45" fmla="*/ 420129 h 461319"/>
              <a:gd name="connsiteX46" fmla="*/ 1878227 w 4374292"/>
              <a:gd name="connsiteY46" fmla="*/ 436605 h 461319"/>
              <a:gd name="connsiteX47" fmla="*/ 1944130 w 4374292"/>
              <a:gd name="connsiteY47" fmla="*/ 420129 h 461319"/>
              <a:gd name="connsiteX48" fmla="*/ 1968844 w 4374292"/>
              <a:gd name="connsiteY48" fmla="*/ 403654 h 461319"/>
              <a:gd name="connsiteX49" fmla="*/ 2026508 w 4374292"/>
              <a:gd name="connsiteY49" fmla="*/ 329513 h 461319"/>
              <a:gd name="connsiteX50" fmla="*/ 2067698 w 4374292"/>
              <a:gd name="connsiteY50" fmla="*/ 255373 h 461319"/>
              <a:gd name="connsiteX51" fmla="*/ 2084173 w 4374292"/>
              <a:gd name="connsiteY51" fmla="*/ 230659 h 461319"/>
              <a:gd name="connsiteX52" fmla="*/ 2117125 w 4374292"/>
              <a:gd name="connsiteY52" fmla="*/ 156519 h 461319"/>
              <a:gd name="connsiteX53" fmla="*/ 2125362 w 4374292"/>
              <a:gd name="connsiteY53" fmla="*/ 131805 h 461319"/>
              <a:gd name="connsiteX54" fmla="*/ 2166552 w 4374292"/>
              <a:gd name="connsiteY54" fmla="*/ 82378 h 461319"/>
              <a:gd name="connsiteX55" fmla="*/ 2199503 w 4374292"/>
              <a:gd name="connsiteY55" fmla="*/ 49427 h 461319"/>
              <a:gd name="connsiteX56" fmla="*/ 2224217 w 4374292"/>
              <a:gd name="connsiteY56" fmla="*/ 24713 h 461319"/>
              <a:gd name="connsiteX57" fmla="*/ 2273644 w 4374292"/>
              <a:gd name="connsiteY57" fmla="*/ 8238 h 461319"/>
              <a:gd name="connsiteX58" fmla="*/ 2298357 w 4374292"/>
              <a:gd name="connsiteY58" fmla="*/ 0 h 461319"/>
              <a:gd name="connsiteX59" fmla="*/ 2372498 w 4374292"/>
              <a:gd name="connsiteY59" fmla="*/ 8238 h 461319"/>
              <a:gd name="connsiteX60" fmla="*/ 2421925 w 4374292"/>
              <a:gd name="connsiteY60" fmla="*/ 41189 h 461319"/>
              <a:gd name="connsiteX61" fmla="*/ 2479589 w 4374292"/>
              <a:gd name="connsiteY61" fmla="*/ 107092 h 461319"/>
              <a:gd name="connsiteX62" fmla="*/ 2512541 w 4374292"/>
              <a:gd name="connsiteY62" fmla="*/ 156519 h 461319"/>
              <a:gd name="connsiteX63" fmla="*/ 2520779 w 4374292"/>
              <a:gd name="connsiteY63" fmla="*/ 181232 h 461319"/>
              <a:gd name="connsiteX64" fmla="*/ 2537254 w 4374292"/>
              <a:gd name="connsiteY64" fmla="*/ 205946 h 461319"/>
              <a:gd name="connsiteX65" fmla="*/ 2545492 w 4374292"/>
              <a:gd name="connsiteY65" fmla="*/ 230659 h 461319"/>
              <a:gd name="connsiteX66" fmla="*/ 2570206 w 4374292"/>
              <a:gd name="connsiteY66" fmla="*/ 247135 h 461319"/>
              <a:gd name="connsiteX67" fmla="*/ 2578444 w 4374292"/>
              <a:gd name="connsiteY67" fmla="*/ 271848 h 461319"/>
              <a:gd name="connsiteX68" fmla="*/ 2636108 w 4374292"/>
              <a:gd name="connsiteY68" fmla="*/ 345989 h 461319"/>
              <a:gd name="connsiteX69" fmla="*/ 2660822 w 4374292"/>
              <a:gd name="connsiteY69" fmla="*/ 362465 h 461319"/>
              <a:gd name="connsiteX70" fmla="*/ 2677298 w 4374292"/>
              <a:gd name="connsiteY70" fmla="*/ 387178 h 461319"/>
              <a:gd name="connsiteX71" fmla="*/ 2702011 w 4374292"/>
              <a:gd name="connsiteY71" fmla="*/ 395416 h 461319"/>
              <a:gd name="connsiteX72" fmla="*/ 2759676 w 4374292"/>
              <a:gd name="connsiteY72" fmla="*/ 420129 h 461319"/>
              <a:gd name="connsiteX73" fmla="*/ 2850292 w 4374292"/>
              <a:gd name="connsiteY73" fmla="*/ 395416 h 461319"/>
              <a:gd name="connsiteX74" fmla="*/ 2883244 w 4374292"/>
              <a:gd name="connsiteY74" fmla="*/ 345989 h 461319"/>
              <a:gd name="connsiteX75" fmla="*/ 2899719 w 4374292"/>
              <a:gd name="connsiteY75" fmla="*/ 288324 h 461319"/>
              <a:gd name="connsiteX76" fmla="*/ 2916195 w 4374292"/>
              <a:gd name="connsiteY76" fmla="*/ 263611 h 461319"/>
              <a:gd name="connsiteX77" fmla="*/ 2924433 w 4374292"/>
              <a:gd name="connsiteY77" fmla="*/ 238897 h 461319"/>
              <a:gd name="connsiteX78" fmla="*/ 2932671 w 4374292"/>
              <a:gd name="connsiteY78" fmla="*/ 205946 h 461319"/>
              <a:gd name="connsiteX79" fmla="*/ 2949146 w 4374292"/>
              <a:gd name="connsiteY79" fmla="*/ 181232 h 461319"/>
              <a:gd name="connsiteX80" fmla="*/ 2957384 w 4374292"/>
              <a:gd name="connsiteY80" fmla="*/ 148281 h 461319"/>
              <a:gd name="connsiteX81" fmla="*/ 2990335 w 4374292"/>
              <a:gd name="connsiteY81" fmla="*/ 98854 h 461319"/>
              <a:gd name="connsiteX82" fmla="*/ 3056238 w 4374292"/>
              <a:gd name="connsiteY82" fmla="*/ 24713 h 461319"/>
              <a:gd name="connsiteX83" fmla="*/ 3105665 w 4374292"/>
              <a:gd name="connsiteY83" fmla="*/ 8238 h 461319"/>
              <a:gd name="connsiteX84" fmla="*/ 3229233 w 4374292"/>
              <a:gd name="connsiteY84" fmla="*/ 16475 h 461319"/>
              <a:gd name="connsiteX85" fmla="*/ 3278660 w 4374292"/>
              <a:gd name="connsiteY85" fmla="*/ 32951 h 461319"/>
              <a:gd name="connsiteX86" fmla="*/ 3303373 w 4374292"/>
              <a:gd name="connsiteY86" fmla="*/ 49427 h 461319"/>
              <a:gd name="connsiteX87" fmla="*/ 3311611 w 4374292"/>
              <a:gd name="connsiteY87" fmla="*/ 74140 h 461319"/>
              <a:gd name="connsiteX88" fmla="*/ 3328087 w 4374292"/>
              <a:gd name="connsiteY88" fmla="*/ 107092 h 461319"/>
              <a:gd name="connsiteX89" fmla="*/ 3344562 w 4374292"/>
              <a:gd name="connsiteY89" fmla="*/ 131805 h 461319"/>
              <a:gd name="connsiteX90" fmla="*/ 3361038 w 4374292"/>
              <a:gd name="connsiteY90" fmla="*/ 181232 h 461319"/>
              <a:gd name="connsiteX91" fmla="*/ 3369276 w 4374292"/>
              <a:gd name="connsiteY91" fmla="*/ 205946 h 461319"/>
              <a:gd name="connsiteX92" fmla="*/ 3385752 w 4374292"/>
              <a:gd name="connsiteY92" fmla="*/ 230659 h 461319"/>
              <a:gd name="connsiteX93" fmla="*/ 3402227 w 4374292"/>
              <a:gd name="connsiteY93" fmla="*/ 280086 h 461319"/>
              <a:gd name="connsiteX94" fmla="*/ 3410465 w 4374292"/>
              <a:gd name="connsiteY94" fmla="*/ 304800 h 461319"/>
              <a:gd name="connsiteX95" fmla="*/ 3443417 w 4374292"/>
              <a:gd name="connsiteY95" fmla="*/ 354227 h 461319"/>
              <a:gd name="connsiteX96" fmla="*/ 3476368 w 4374292"/>
              <a:gd name="connsiteY96" fmla="*/ 403654 h 461319"/>
              <a:gd name="connsiteX97" fmla="*/ 3501081 w 4374292"/>
              <a:gd name="connsiteY97" fmla="*/ 420129 h 461319"/>
              <a:gd name="connsiteX98" fmla="*/ 3517557 w 4374292"/>
              <a:gd name="connsiteY98" fmla="*/ 444843 h 461319"/>
              <a:gd name="connsiteX99" fmla="*/ 3599935 w 4374292"/>
              <a:gd name="connsiteY99" fmla="*/ 444843 h 461319"/>
              <a:gd name="connsiteX100" fmla="*/ 3624649 w 4374292"/>
              <a:gd name="connsiteY100" fmla="*/ 420129 h 461319"/>
              <a:gd name="connsiteX101" fmla="*/ 3641125 w 4374292"/>
              <a:gd name="connsiteY101" fmla="*/ 395416 h 461319"/>
              <a:gd name="connsiteX102" fmla="*/ 3657600 w 4374292"/>
              <a:gd name="connsiteY102" fmla="*/ 362465 h 461319"/>
              <a:gd name="connsiteX103" fmla="*/ 3682314 w 4374292"/>
              <a:gd name="connsiteY103" fmla="*/ 288324 h 461319"/>
              <a:gd name="connsiteX104" fmla="*/ 3698789 w 4374292"/>
              <a:gd name="connsiteY104" fmla="*/ 238897 h 461319"/>
              <a:gd name="connsiteX105" fmla="*/ 3707027 w 4374292"/>
              <a:gd name="connsiteY105" fmla="*/ 214184 h 461319"/>
              <a:gd name="connsiteX106" fmla="*/ 3723503 w 4374292"/>
              <a:gd name="connsiteY106" fmla="*/ 148281 h 461319"/>
              <a:gd name="connsiteX107" fmla="*/ 3772930 w 4374292"/>
              <a:gd name="connsiteY107" fmla="*/ 74140 h 461319"/>
              <a:gd name="connsiteX108" fmla="*/ 3789406 w 4374292"/>
              <a:gd name="connsiteY108" fmla="*/ 49427 h 461319"/>
              <a:gd name="connsiteX109" fmla="*/ 3838833 w 4374292"/>
              <a:gd name="connsiteY109" fmla="*/ 32951 h 461319"/>
              <a:gd name="connsiteX110" fmla="*/ 3995352 w 4374292"/>
              <a:gd name="connsiteY110" fmla="*/ 49427 h 461319"/>
              <a:gd name="connsiteX111" fmla="*/ 4020065 w 4374292"/>
              <a:gd name="connsiteY111" fmla="*/ 65902 h 461319"/>
              <a:gd name="connsiteX112" fmla="*/ 4069492 w 4374292"/>
              <a:gd name="connsiteY112" fmla="*/ 115329 h 461319"/>
              <a:gd name="connsiteX113" fmla="*/ 4077730 w 4374292"/>
              <a:gd name="connsiteY113" fmla="*/ 140043 h 461319"/>
              <a:gd name="connsiteX114" fmla="*/ 4127157 w 4374292"/>
              <a:gd name="connsiteY114" fmla="*/ 214184 h 461319"/>
              <a:gd name="connsiteX115" fmla="*/ 4143633 w 4374292"/>
              <a:gd name="connsiteY115" fmla="*/ 238897 h 461319"/>
              <a:gd name="connsiteX116" fmla="*/ 4160108 w 4374292"/>
              <a:gd name="connsiteY116" fmla="*/ 271848 h 461319"/>
              <a:gd name="connsiteX117" fmla="*/ 4184822 w 4374292"/>
              <a:gd name="connsiteY117" fmla="*/ 296562 h 461319"/>
              <a:gd name="connsiteX118" fmla="*/ 4193060 w 4374292"/>
              <a:gd name="connsiteY118" fmla="*/ 321275 h 461319"/>
              <a:gd name="connsiteX119" fmla="*/ 4242487 w 4374292"/>
              <a:gd name="connsiteY119" fmla="*/ 362465 h 461319"/>
              <a:gd name="connsiteX120" fmla="*/ 4258962 w 4374292"/>
              <a:gd name="connsiteY120" fmla="*/ 387178 h 461319"/>
              <a:gd name="connsiteX121" fmla="*/ 4316627 w 4374292"/>
              <a:gd name="connsiteY121" fmla="*/ 428367 h 461319"/>
              <a:gd name="connsiteX122" fmla="*/ 4349579 w 4374292"/>
              <a:gd name="connsiteY122" fmla="*/ 453081 h 461319"/>
              <a:gd name="connsiteX123" fmla="*/ 4374292 w 4374292"/>
              <a:gd name="connsiteY123" fmla="*/ 461319 h 4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</a:cxnLst>
            <a:rect l="l" t="t" r="r" b="b"/>
            <a:pathLst>
              <a:path w="4374292" h="461319">
                <a:moveTo>
                  <a:pt x="0" y="411892"/>
                </a:moveTo>
                <a:cubicBezTo>
                  <a:pt x="30206" y="409146"/>
                  <a:pt x="60748" y="408925"/>
                  <a:pt x="90617" y="403654"/>
                </a:cubicBezTo>
                <a:cubicBezTo>
                  <a:pt x="107720" y="400636"/>
                  <a:pt x="140044" y="387178"/>
                  <a:pt x="140044" y="387178"/>
                </a:cubicBezTo>
                <a:cubicBezTo>
                  <a:pt x="164341" y="370980"/>
                  <a:pt x="169652" y="369771"/>
                  <a:pt x="189471" y="345989"/>
                </a:cubicBezTo>
                <a:cubicBezTo>
                  <a:pt x="226037" y="302110"/>
                  <a:pt x="189418" y="341140"/>
                  <a:pt x="214184" y="296562"/>
                </a:cubicBezTo>
                <a:cubicBezTo>
                  <a:pt x="214184" y="296561"/>
                  <a:pt x="255373" y="234778"/>
                  <a:pt x="263611" y="222421"/>
                </a:cubicBezTo>
                <a:lnTo>
                  <a:pt x="280087" y="197708"/>
                </a:lnTo>
                <a:cubicBezTo>
                  <a:pt x="285579" y="189470"/>
                  <a:pt x="288324" y="178486"/>
                  <a:pt x="296562" y="172994"/>
                </a:cubicBezTo>
                <a:lnTo>
                  <a:pt x="321276" y="156519"/>
                </a:lnTo>
                <a:cubicBezTo>
                  <a:pt x="367962" y="86490"/>
                  <a:pt x="291062" y="194975"/>
                  <a:pt x="387179" y="98854"/>
                </a:cubicBezTo>
                <a:cubicBezTo>
                  <a:pt x="434024" y="52007"/>
                  <a:pt x="388920" y="89745"/>
                  <a:pt x="436606" y="65902"/>
                </a:cubicBezTo>
                <a:cubicBezTo>
                  <a:pt x="500484" y="33964"/>
                  <a:pt x="423913" y="61896"/>
                  <a:pt x="486033" y="41189"/>
                </a:cubicBezTo>
                <a:cubicBezTo>
                  <a:pt x="549050" y="46037"/>
                  <a:pt x="578252" y="30715"/>
                  <a:pt x="617838" y="65902"/>
                </a:cubicBezTo>
                <a:cubicBezTo>
                  <a:pt x="635253" y="81382"/>
                  <a:pt x="654340" y="95942"/>
                  <a:pt x="667265" y="115329"/>
                </a:cubicBezTo>
                <a:lnTo>
                  <a:pt x="700217" y="164756"/>
                </a:lnTo>
                <a:lnTo>
                  <a:pt x="716692" y="214184"/>
                </a:lnTo>
                <a:cubicBezTo>
                  <a:pt x="719438" y="222422"/>
                  <a:pt x="720113" y="231672"/>
                  <a:pt x="724930" y="238897"/>
                </a:cubicBezTo>
                <a:cubicBezTo>
                  <a:pt x="735914" y="255373"/>
                  <a:pt x="751619" y="269539"/>
                  <a:pt x="757881" y="288324"/>
                </a:cubicBezTo>
                <a:cubicBezTo>
                  <a:pt x="760627" y="296562"/>
                  <a:pt x="761902" y="305447"/>
                  <a:pt x="766119" y="313038"/>
                </a:cubicBezTo>
                <a:cubicBezTo>
                  <a:pt x="779660" y="337411"/>
                  <a:pt x="800292" y="368906"/>
                  <a:pt x="823784" y="387178"/>
                </a:cubicBezTo>
                <a:cubicBezTo>
                  <a:pt x="839414" y="399335"/>
                  <a:pt x="854426" y="413867"/>
                  <a:pt x="873211" y="420129"/>
                </a:cubicBezTo>
                <a:lnTo>
                  <a:pt x="922638" y="436605"/>
                </a:lnTo>
                <a:cubicBezTo>
                  <a:pt x="943083" y="435032"/>
                  <a:pt x="1018880" y="437911"/>
                  <a:pt x="1054444" y="420129"/>
                </a:cubicBezTo>
                <a:cubicBezTo>
                  <a:pt x="1063299" y="415701"/>
                  <a:pt x="1070919" y="409146"/>
                  <a:pt x="1079157" y="403654"/>
                </a:cubicBezTo>
                <a:cubicBezTo>
                  <a:pt x="1090141" y="387178"/>
                  <a:pt x="1105846" y="373012"/>
                  <a:pt x="1112108" y="354227"/>
                </a:cubicBezTo>
                <a:lnTo>
                  <a:pt x="1145060" y="255373"/>
                </a:lnTo>
                <a:lnTo>
                  <a:pt x="1153298" y="230659"/>
                </a:lnTo>
                <a:cubicBezTo>
                  <a:pt x="1156044" y="222421"/>
                  <a:pt x="1156718" y="213171"/>
                  <a:pt x="1161535" y="205946"/>
                </a:cubicBezTo>
                <a:cubicBezTo>
                  <a:pt x="1167027" y="197708"/>
                  <a:pt x="1173583" y="190088"/>
                  <a:pt x="1178011" y="181232"/>
                </a:cubicBezTo>
                <a:cubicBezTo>
                  <a:pt x="1198729" y="139797"/>
                  <a:pt x="1167254" y="159038"/>
                  <a:pt x="1219200" y="107092"/>
                </a:cubicBezTo>
                <a:cubicBezTo>
                  <a:pt x="1257917" y="68375"/>
                  <a:pt x="1234218" y="88842"/>
                  <a:pt x="1293341" y="49427"/>
                </a:cubicBezTo>
                <a:cubicBezTo>
                  <a:pt x="1301579" y="43935"/>
                  <a:pt x="1308662" y="36082"/>
                  <a:pt x="1318054" y="32951"/>
                </a:cubicBezTo>
                <a:lnTo>
                  <a:pt x="1367481" y="16475"/>
                </a:lnTo>
                <a:lnTo>
                  <a:pt x="1392195" y="8238"/>
                </a:lnTo>
                <a:cubicBezTo>
                  <a:pt x="1419654" y="10984"/>
                  <a:pt x="1447298" y="12279"/>
                  <a:pt x="1474573" y="16475"/>
                </a:cubicBezTo>
                <a:cubicBezTo>
                  <a:pt x="1483156" y="17795"/>
                  <a:pt x="1492506" y="19288"/>
                  <a:pt x="1499287" y="24713"/>
                </a:cubicBezTo>
                <a:cubicBezTo>
                  <a:pt x="1507018" y="30898"/>
                  <a:pt x="1508761" y="42426"/>
                  <a:pt x="1515762" y="49427"/>
                </a:cubicBezTo>
                <a:cubicBezTo>
                  <a:pt x="1522763" y="56428"/>
                  <a:pt x="1532870" y="59564"/>
                  <a:pt x="1540476" y="65902"/>
                </a:cubicBezTo>
                <a:cubicBezTo>
                  <a:pt x="1603913" y="118766"/>
                  <a:pt x="1528536" y="66181"/>
                  <a:pt x="1589903" y="107092"/>
                </a:cubicBezTo>
                <a:cubicBezTo>
                  <a:pt x="1592649" y="115330"/>
                  <a:pt x="1594258" y="124038"/>
                  <a:pt x="1598141" y="131805"/>
                </a:cubicBezTo>
                <a:cubicBezTo>
                  <a:pt x="1609611" y="154744"/>
                  <a:pt x="1621111" y="163013"/>
                  <a:pt x="1639330" y="181232"/>
                </a:cubicBezTo>
                <a:cubicBezTo>
                  <a:pt x="1669376" y="271371"/>
                  <a:pt x="1621456" y="134836"/>
                  <a:pt x="1664044" y="230659"/>
                </a:cubicBezTo>
                <a:cubicBezTo>
                  <a:pt x="1671097" y="246529"/>
                  <a:pt x="1670885" y="265636"/>
                  <a:pt x="1680519" y="280086"/>
                </a:cubicBezTo>
                <a:lnTo>
                  <a:pt x="1713471" y="329513"/>
                </a:lnTo>
                <a:cubicBezTo>
                  <a:pt x="1727969" y="373012"/>
                  <a:pt x="1714483" y="349410"/>
                  <a:pt x="1771135" y="387178"/>
                </a:cubicBezTo>
                <a:lnTo>
                  <a:pt x="1820562" y="420129"/>
                </a:lnTo>
                <a:cubicBezTo>
                  <a:pt x="1856017" y="431947"/>
                  <a:pt x="1836852" y="426261"/>
                  <a:pt x="1878227" y="436605"/>
                </a:cubicBezTo>
                <a:cubicBezTo>
                  <a:pt x="1893897" y="433471"/>
                  <a:pt x="1927240" y="428574"/>
                  <a:pt x="1944130" y="420129"/>
                </a:cubicBezTo>
                <a:cubicBezTo>
                  <a:pt x="1952985" y="415701"/>
                  <a:pt x="1960606" y="409146"/>
                  <a:pt x="1968844" y="403654"/>
                </a:cubicBezTo>
                <a:cubicBezTo>
                  <a:pt x="2008257" y="344534"/>
                  <a:pt x="1987794" y="368229"/>
                  <a:pt x="2026508" y="329513"/>
                </a:cubicBezTo>
                <a:cubicBezTo>
                  <a:pt x="2041008" y="286013"/>
                  <a:pt x="2029928" y="312028"/>
                  <a:pt x="2067698" y="255373"/>
                </a:cubicBezTo>
                <a:cubicBezTo>
                  <a:pt x="2073190" y="247135"/>
                  <a:pt x="2081042" y="240052"/>
                  <a:pt x="2084173" y="230659"/>
                </a:cubicBezTo>
                <a:cubicBezTo>
                  <a:pt x="2103780" y="171840"/>
                  <a:pt x="2091015" y="195682"/>
                  <a:pt x="2117125" y="156519"/>
                </a:cubicBezTo>
                <a:cubicBezTo>
                  <a:pt x="2119871" y="148281"/>
                  <a:pt x="2121479" y="139572"/>
                  <a:pt x="2125362" y="131805"/>
                </a:cubicBezTo>
                <a:cubicBezTo>
                  <a:pt x="2136829" y="108870"/>
                  <a:pt x="2148336" y="100594"/>
                  <a:pt x="2166552" y="82378"/>
                </a:cubicBezTo>
                <a:cubicBezTo>
                  <a:pt x="2182241" y="35306"/>
                  <a:pt x="2161845" y="74533"/>
                  <a:pt x="2199503" y="49427"/>
                </a:cubicBezTo>
                <a:cubicBezTo>
                  <a:pt x="2209197" y="42965"/>
                  <a:pt x="2214033" y="30371"/>
                  <a:pt x="2224217" y="24713"/>
                </a:cubicBezTo>
                <a:cubicBezTo>
                  <a:pt x="2239398" y="16279"/>
                  <a:pt x="2257168" y="13730"/>
                  <a:pt x="2273644" y="8238"/>
                </a:cubicBezTo>
                <a:lnTo>
                  <a:pt x="2298357" y="0"/>
                </a:lnTo>
                <a:cubicBezTo>
                  <a:pt x="2323071" y="2746"/>
                  <a:pt x="2348908" y="375"/>
                  <a:pt x="2372498" y="8238"/>
                </a:cubicBezTo>
                <a:cubicBezTo>
                  <a:pt x="2391283" y="14500"/>
                  <a:pt x="2421925" y="41189"/>
                  <a:pt x="2421925" y="41189"/>
                </a:cubicBezTo>
                <a:cubicBezTo>
                  <a:pt x="2460368" y="98854"/>
                  <a:pt x="2438401" y="79632"/>
                  <a:pt x="2479589" y="107092"/>
                </a:cubicBezTo>
                <a:cubicBezTo>
                  <a:pt x="2499177" y="165853"/>
                  <a:pt x="2471402" y="94812"/>
                  <a:pt x="2512541" y="156519"/>
                </a:cubicBezTo>
                <a:cubicBezTo>
                  <a:pt x="2517358" y="163744"/>
                  <a:pt x="2516896" y="173465"/>
                  <a:pt x="2520779" y="181232"/>
                </a:cubicBezTo>
                <a:cubicBezTo>
                  <a:pt x="2525207" y="190087"/>
                  <a:pt x="2532826" y="197091"/>
                  <a:pt x="2537254" y="205946"/>
                </a:cubicBezTo>
                <a:cubicBezTo>
                  <a:pt x="2541137" y="213713"/>
                  <a:pt x="2540068" y="223879"/>
                  <a:pt x="2545492" y="230659"/>
                </a:cubicBezTo>
                <a:cubicBezTo>
                  <a:pt x="2551677" y="238390"/>
                  <a:pt x="2561968" y="241643"/>
                  <a:pt x="2570206" y="247135"/>
                </a:cubicBezTo>
                <a:cubicBezTo>
                  <a:pt x="2572952" y="255373"/>
                  <a:pt x="2574227" y="264257"/>
                  <a:pt x="2578444" y="271848"/>
                </a:cubicBezTo>
                <a:cubicBezTo>
                  <a:pt x="2594279" y="300351"/>
                  <a:pt x="2611266" y="325287"/>
                  <a:pt x="2636108" y="345989"/>
                </a:cubicBezTo>
                <a:cubicBezTo>
                  <a:pt x="2643714" y="352327"/>
                  <a:pt x="2652584" y="356973"/>
                  <a:pt x="2660822" y="362465"/>
                </a:cubicBezTo>
                <a:cubicBezTo>
                  <a:pt x="2666314" y="370703"/>
                  <a:pt x="2669567" y="380993"/>
                  <a:pt x="2677298" y="387178"/>
                </a:cubicBezTo>
                <a:cubicBezTo>
                  <a:pt x="2684079" y="392602"/>
                  <a:pt x="2694244" y="391533"/>
                  <a:pt x="2702011" y="395416"/>
                </a:cubicBezTo>
                <a:cubicBezTo>
                  <a:pt x="2758897" y="423860"/>
                  <a:pt x="2691103" y="402987"/>
                  <a:pt x="2759676" y="420129"/>
                </a:cubicBezTo>
                <a:cubicBezTo>
                  <a:pt x="2790283" y="416303"/>
                  <a:pt x="2827337" y="421651"/>
                  <a:pt x="2850292" y="395416"/>
                </a:cubicBezTo>
                <a:cubicBezTo>
                  <a:pt x="2863331" y="380514"/>
                  <a:pt x="2883244" y="345989"/>
                  <a:pt x="2883244" y="345989"/>
                </a:cubicBezTo>
                <a:cubicBezTo>
                  <a:pt x="2885884" y="335428"/>
                  <a:pt x="2893809" y="300144"/>
                  <a:pt x="2899719" y="288324"/>
                </a:cubicBezTo>
                <a:cubicBezTo>
                  <a:pt x="2904147" y="279469"/>
                  <a:pt x="2910703" y="271849"/>
                  <a:pt x="2916195" y="263611"/>
                </a:cubicBezTo>
                <a:cubicBezTo>
                  <a:pt x="2918941" y="255373"/>
                  <a:pt x="2922047" y="247246"/>
                  <a:pt x="2924433" y="238897"/>
                </a:cubicBezTo>
                <a:cubicBezTo>
                  <a:pt x="2927543" y="228011"/>
                  <a:pt x="2928211" y="216352"/>
                  <a:pt x="2932671" y="205946"/>
                </a:cubicBezTo>
                <a:cubicBezTo>
                  <a:pt x="2936571" y="196846"/>
                  <a:pt x="2943654" y="189470"/>
                  <a:pt x="2949146" y="181232"/>
                </a:cubicBezTo>
                <a:cubicBezTo>
                  <a:pt x="2951892" y="170248"/>
                  <a:pt x="2952321" y="158407"/>
                  <a:pt x="2957384" y="148281"/>
                </a:cubicBezTo>
                <a:cubicBezTo>
                  <a:pt x="2966239" y="130570"/>
                  <a:pt x="2979351" y="115330"/>
                  <a:pt x="2990335" y="98854"/>
                </a:cubicBezTo>
                <a:cubicBezTo>
                  <a:pt x="3006034" y="75306"/>
                  <a:pt x="3032055" y="32774"/>
                  <a:pt x="3056238" y="24713"/>
                </a:cubicBezTo>
                <a:lnTo>
                  <a:pt x="3105665" y="8238"/>
                </a:lnTo>
                <a:cubicBezTo>
                  <a:pt x="3146854" y="10984"/>
                  <a:pt x="3188367" y="10637"/>
                  <a:pt x="3229233" y="16475"/>
                </a:cubicBezTo>
                <a:cubicBezTo>
                  <a:pt x="3246425" y="18931"/>
                  <a:pt x="3278660" y="32951"/>
                  <a:pt x="3278660" y="32951"/>
                </a:cubicBezTo>
                <a:cubicBezTo>
                  <a:pt x="3286898" y="38443"/>
                  <a:pt x="3297188" y="41696"/>
                  <a:pt x="3303373" y="49427"/>
                </a:cubicBezTo>
                <a:cubicBezTo>
                  <a:pt x="3308797" y="56208"/>
                  <a:pt x="3308190" y="66159"/>
                  <a:pt x="3311611" y="74140"/>
                </a:cubicBezTo>
                <a:cubicBezTo>
                  <a:pt x="3316449" y="85428"/>
                  <a:pt x="3321994" y="96430"/>
                  <a:pt x="3328087" y="107092"/>
                </a:cubicBezTo>
                <a:cubicBezTo>
                  <a:pt x="3332999" y="115688"/>
                  <a:pt x="3340541" y="122758"/>
                  <a:pt x="3344562" y="131805"/>
                </a:cubicBezTo>
                <a:cubicBezTo>
                  <a:pt x="3351615" y="147675"/>
                  <a:pt x="3355546" y="164756"/>
                  <a:pt x="3361038" y="181232"/>
                </a:cubicBezTo>
                <a:cubicBezTo>
                  <a:pt x="3363784" y="189470"/>
                  <a:pt x="3364459" y="198721"/>
                  <a:pt x="3369276" y="205946"/>
                </a:cubicBezTo>
                <a:lnTo>
                  <a:pt x="3385752" y="230659"/>
                </a:lnTo>
                <a:lnTo>
                  <a:pt x="3402227" y="280086"/>
                </a:lnTo>
                <a:cubicBezTo>
                  <a:pt x="3404973" y="288324"/>
                  <a:pt x="3405648" y="297575"/>
                  <a:pt x="3410465" y="304800"/>
                </a:cubicBezTo>
                <a:lnTo>
                  <a:pt x="3443417" y="354227"/>
                </a:lnTo>
                <a:cubicBezTo>
                  <a:pt x="3443418" y="354229"/>
                  <a:pt x="3476367" y="403653"/>
                  <a:pt x="3476368" y="403654"/>
                </a:cubicBezTo>
                <a:lnTo>
                  <a:pt x="3501081" y="420129"/>
                </a:lnTo>
                <a:cubicBezTo>
                  <a:pt x="3506573" y="428367"/>
                  <a:pt x="3509826" y="438658"/>
                  <a:pt x="3517557" y="444843"/>
                </a:cubicBezTo>
                <a:cubicBezTo>
                  <a:pt x="3539342" y="462271"/>
                  <a:pt x="3581411" y="447489"/>
                  <a:pt x="3599935" y="444843"/>
                </a:cubicBezTo>
                <a:cubicBezTo>
                  <a:pt x="3608173" y="436605"/>
                  <a:pt x="3617191" y="429079"/>
                  <a:pt x="3624649" y="420129"/>
                </a:cubicBezTo>
                <a:cubicBezTo>
                  <a:pt x="3630987" y="412523"/>
                  <a:pt x="3636213" y="404012"/>
                  <a:pt x="3641125" y="395416"/>
                </a:cubicBezTo>
                <a:cubicBezTo>
                  <a:pt x="3647218" y="384754"/>
                  <a:pt x="3653039" y="373867"/>
                  <a:pt x="3657600" y="362465"/>
                </a:cubicBezTo>
                <a:cubicBezTo>
                  <a:pt x="3657603" y="362457"/>
                  <a:pt x="3678194" y="300685"/>
                  <a:pt x="3682314" y="288324"/>
                </a:cubicBezTo>
                <a:lnTo>
                  <a:pt x="3698789" y="238897"/>
                </a:lnTo>
                <a:cubicBezTo>
                  <a:pt x="3701535" y="230659"/>
                  <a:pt x="3704921" y="222608"/>
                  <a:pt x="3707027" y="214184"/>
                </a:cubicBezTo>
                <a:cubicBezTo>
                  <a:pt x="3712519" y="192216"/>
                  <a:pt x="3710943" y="167122"/>
                  <a:pt x="3723503" y="148281"/>
                </a:cubicBezTo>
                <a:lnTo>
                  <a:pt x="3772930" y="74140"/>
                </a:lnTo>
                <a:cubicBezTo>
                  <a:pt x="3778422" y="65902"/>
                  <a:pt x="3780014" y="52558"/>
                  <a:pt x="3789406" y="49427"/>
                </a:cubicBezTo>
                <a:lnTo>
                  <a:pt x="3838833" y="32951"/>
                </a:lnTo>
                <a:cubicBezTo>
                  <a:pt x="3842372" y="33187"/>
                  <a:pt x="3958371" y="33578"/>
                  <a:pt x="3995352" y="49427"/>
                </a:cubicBezTo>
                <a:cubicBezTo>
                  <a:pt x="4004452" y="53327"/>
                  <a:pt x="4012665" y="59325"/>
                  <a:pt x="4020065" y="65902"/>
                </a:cubicBezTo>
                <a:cubicBezTo>
                  <a:pt x="4037480" y="81382"/>
                  <a:pt x="4069492" y="115329"/>
                  <a:pt x="4069492" y="115329"/>
                </a:cubicBezTo>
                <a:cubicBezTo>
                  <a:pt x="4072238" y="123567"/>
                  <a:pt x="4073513" y="132452"/>
                  <a:pt x="4077730" y="140043"/>
                </a:cubicBezTo>
                <a:cubicBezTo>
                  <a:pt x="4077730" y="140044"/>
                  <a:pt x="4118919" y="201827"/>
                  <a:pt x="4127157" y="214184"/>
                </a:cubicBezTo>
                <a:cubicBezTo>
                  <a:pt x="4132649" y="222422"/>
                  <a:pt x="4139205" y="230042"/>
                  <a:pt x="4143633" y="238897"/>
                </a:cubicBezTo>
                <a:cubicBezTo>
                  <a:pt x="4149125" y="249881"/>
                  <a:pt x="4152970" y="261855"/>
                  <a:pt x="4160108" y="271848"/>
                </a:cubicBezTo>
                <a:cubicBezTo>
                  <a:pt x="4166880" y="281328"/>
                  <a:pt x="4176584" y="288324"/>
                  <a:pt x="4184822" y="296562"/>
                </a:cubicBezTo>
                <a:cubicBezTo>
                  <a:pt x="4187568" y="304800"/>
                  <a:pt x="4188243" y="314050"/>
                  <a:pt x="4193060" y="321275"/>
                </a:cubicBezTo>
                <a:cubicBezTo>
                  <a:pt x="4205747" y="340305"/>
                  <a:pt x="4224250" y="350307"/>
                  <a:pt x="4242487" y="362465"/>
                </a:cubicBezTo>
                <a:cubicBezTo>
                  <a:pt x="4247979" y="370703"/>
                  <a:pt x="4251961" y="380177"/>
                  <a:pt x="4258962" y="387178"/>
                </a:cubicBezTo>
                <a:cubicBezTo>
                  <a:pt x="4272426" y="400642"/>
                  <a:pt x="4300254" y="416672"/>
                  <a:pt x="4316627" y="428367"/>
                </a:cubicBezTo>
                <a:cubicBezTo>
                  <a:pt x="4327800" y="436347"/>
                  <a:pt x="4337658" y="446269"/>
                  <a:pt x="4349579" y="453081"/>
                </a:cubicBezTo>
                <a:cubicBezTo>
                  <a:pt x="4357118" y="457389"/>
                  <a:pt x="4374292" y="461319"/>
                  <a:pt x="4374292" y="461319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Puolivapaa piirto 18"/>
          <p:cNvSpPr/>
          <p:nvPr/>
        </p:nvSpPr>
        <p:spPr>
          <a:xfrm>
            <a:off x="3462696" y="1794223"/>
            <a:ext cx="4325361" cy="2850520"/>
          </a:xfrm>
          <a:custGeom>
            <a:avLst/>
            <a:gdLst>
              <a:gd name="connsiteX0" fmla="*/ 0 w 5815914"/>
              <a:gd name="connsiteY0" fmla="*/ 3155092 h 3451654"/>
              <a:gd name="connsiteX1" fmla="*/ 90617 w 5815914"/>
              <a:gd name="connsiteY1" fmla="*/ 3146854 h 3451654"/>
              <a:gd name="connsiteX2" fmla="*/ 156519 w 5815914"/>
              <a:gd name="connsiteY2" fmla="*/ 3130378 h 3451654"/>
              <a:gd name="connsiteX3" fmla="*/ 222422 w 5815914"/>
              <a:gd name="connsiteY3" fmla="*/ 3113903 h 3451654"/>
              <a:gd name="connsiteX4" fmla="*/ 255373 w 5815914"/>
              <a:gd name="connsiteY4" fmla="*/ 3105665 h 3451654"/>
              <a:gd name="connsiteX5" fmla="*/ 296562 w 5815914"/>
              <a:gd name="connsiteY5" fmla="*/ 3089189 h 3451654"/>
              <a:gd name="connsiteX6" fmla="*/ 329514 w 5815914"/>
              <a:gd name="connsiteY6" fmla="*/ 3072714 h 3451654"/>
              <a:gd name="connsiteX7" fmla="*/ 378941 w 5815914"/>
              <a:gd name="connsiteY7" fmla="*/ 3056238 h 3451654"/>
              <a:gd name="connsiteX8" fmla="*/ 510746 w 5815914"/>
              <a:gd name="connsiteY8" fmla="*/ 2982097 h 3451654"/>
              <a:gd name="connsiteX9" fmla="*/ 535460 w 5815914"/>
              <a:gd name="connsiteY9" fmla="*/ 2965622 h 3451654"/>
              <a:gd name="connsiteX10" fmla="*/ 576649 w 5815914"/>
              <a:gd name="connsiteY10" fmla="*/ 2949146 h 3451654"/>
              <a:gd name="connsiteX11" fmla="*/ 642552 w 5815914"/>
              <a:gd name="connsiteY11" fmla="*/ 2899719 h 3451654"/>
              <a:gd name="connsiteX12" fmla="*/ 700217 w 5815914"/>
              <a:gd name="connsiteY12" fmla="*/ 2842054 h 3451654"/>
              <a:gd name="connsiteX13" fmla="*/ 724930 w 5815914"/>
              <a:gd name="connsiteY13" fmla="*/ 2817341 h 3451654"/>
              <a:gd name="connsiteX14" fmla="*/ 749644 w 5815914"/>
              <a:gd name="connsiteY14" fmla="*/ 2800865 h 3451654"/>
              <a:gd name="connsiteX15" fmla="*/ 774357 w 5815914"/>
              <a:gd name="connsiteY15" fmla="*/ 2767914 h 3451654"/>
              <a:gd name="connsiteX16" fmla="*/ 790833 w 5815914"/>
              <a:gd name="connsiteY16" fmla="*/ 2743200 h 3451654"/>
              <a:gd name="connsiteX17" fmla="*/ 815546 w 5815914"/>
              <a:gd name="connsiteY17" fmla="*/ 2726724 h 3451654"/>
              <a:gd name="connsiteX18" fmla="*/ 864973 w 5815914"/>
              <a:gd name="connsiteY18" fmla="*/ 2644346 h 3451654"/>
              <a:gd name="connsiteX19" fmla="*/ 881449 w 5815914"/>
              <a:gd name="connsiteY19" fmla="*/ 2619632 h 3451654"/>
              <a:gd name="connsiteX20" fmla="*/ 897925 w 5815914"/>
              <a:gd name="connsiteY20" fmla="*/ 2594919 h 3451654"/>
              <a:gd name="connsiteX21" fmla="*/ 906162 w 5815914"/>
              <a:gd name="connsiteY21" fmla="*/ 2570205 h 3451654"/>
              <a:gd name="connsiteX22" fmla="*/ 930876 w 5815914"/>
              <a:gd name="connsiteY22" fmla="*/ 2537254 h 3451654"/>
              <a:gd name="connsiteX23" fmla="*/ 947352 w 5815914"/>
              <a:gd name="connsiteY23" fmla="*/ 2512541 h 3451654"/>
              <a:gd name="connsiteX24" fmla="*/ 980303 w 5815914"/>
              <a:gd name="connsiteY24" fmla="*/ 2454876 h 3451654"/>
              <a:gd name="connsiteX25" fmla="*/ 1005017 w 5815914"/>
              <a:gd name="connsiteY25" fmla="*/ 2430162 h 3451654"/>
              <a:gd name="connsiteX26" fmla="*/ 1070919 w 5815914"/>
              <a:gd name="connsiteY26" fmla="*/ 2314832 h 3451654"/>
              <a:gd name="connsiteX27" fmla="*/ 1087395 w 5815914"/>
              <a:gd name="connsiteY27" fmla="*/ 2290119 h 3451654"/>
              <a:gd name="connsiteX28" fmla="*/ 1112108 w 5815914"/>
              <a:gd name="connsiteY28" fmla="*/ 2248930 h 3451654"/>
              <a:gd name="connsiteX29" fmla="*/ 1128584 w 5815914"/>
              <a:gd name="connsiteY29" fmla="*/ 2224216 h 3451654"/>
              <a:gd name="connsiteX30" fmla="*/ 1153298 w 5815914"/>
              <a:gd name="connsiteY30" fmla="*/ 2191265 h 3451654"/>
              <a:gd name="connsiteX31" fmla="*/ 1178011 w 5815914"/>
              <a:gd name="connsiteY31" fmla="*/ 2141838 h 3451654"/>
              <a:gd name="connsiteX32" fmla="*/ 1210962 w 5815914"/>
              <a:gd name="connsiteY32" fmla="*/ 2100649 h 3451654"/>
              <a:gd name="connsiteX33" fmla="*/ 1227438 w 5815914"/>
              <a:gd name="connsiteY33" fmla="*/ 2067697 h 3451654"/>
              <a:gd name="connsiteX34" fmla="*/ 1243914 w 5815914"/>
              <a:gd name="connsiteY34" fmla="*/ 2042984 h 3451654"/>
              <a:gd name="connsiteX35" fmla="*/ 1268627 w 5815914"/>
              <a:gd name="connsiteY35" fmla="*/ 2001795 h 3451654"/>
              <a:gd name="connsiteX36" fmla="*/ 1309817 w 5815914"/>
              <a:gd name="connsiteY36" fmla="*/ 1935892 h 3451654"/>
              <a:gd name="connsiteX37" fmla="*/ 1326292 w 5815914"/>
              <a:gd name="connsiteY37" fmla="*/ 1902941 h 3451654"/>
              <a:gd name="connsiteX38" fmla="*/ 1359244 w 5815914"/>
              <a:gd name="connsiteY38" fmla="*/ 1861751 h 3451654"/>
              <a:gd name="connsiteX39" fmla="*/ 1408671 w 5815914"/>
              <a:gd name="connsiteY39" fmla="*/ 1795849 h 3451654"/>
              <a:gd name="connsiteX40" fmla="*/ 1433384 w 5815914"/>
              <a:gd name="connsiteY40" fmla="*/ 1746422 h 3451654"/>
              <a:gd name="connsiteX41" fmla="*/ 1482811 w 5815914"/>
              <a:gd name="connsiteY41" fmla="*/ 1655805 h 3451654"/>
              <a:gd name="connsiteX42" fmla="*/ 1515762 w 5815914"/>
              <a:gd name="connsiteY42" fmla="*/ 1606378 h 3451654"/>
              <a:gd name="connsiteX43" fmla="*/ 1573427 w 5815914"/>
              <a:gd name="connsiteY43" fmla="*/ 1507524 h 3451654"/>
              <a:gd name="connsiteX44" fmla="*/ 1589903 w 5815914"/>
              <a:gd name="connsiteY44" fmla="*/ 1482811 h 3451654"/>
              <a:gd name="connsiteX45" fmla="*/ 1614617 w 5815914"/>
              <a:gd name="connsiteY45" fmla="*/ 1458097 h 3451654"/>
              <a:gd name="connsiteX46" fmla="*/ 1647568 w 5815914"/>
              <a:gd name="connsiteY46" fmla="*/ 1400432 h 3451654"/>
              <a:gd name="connsiteX47" fmla="*/ 1696995 w 5815914"/>
              <a:gd name="connsiteY47" fmla="*/ 1326292 h 3451654"/>
              <a:gd name="connsiteX48" fmla="*/ 1746422 w 5815914"/>
              <a:gd name="connsiteY48" fmla="*/ 1252151 h 3451654"/>
              <a:gd name="connsiteX49" fmla="*/ 1762898 w 5815914"/>
              <a:gd name="connsiteY49" fmla="*/ 1227438 h 3451654"/>
              <a:gd name="connsiteX50" fmla="*/ 1787611 w 5815914"/>
              <a:gd name="connsiteY50" fmla="*/ 1202724 h 3451654"/>
              <a:gd name="connsiteX51" fmla="*/ 1812325 w 5815914"/>
              <a:gd name="connsiteY51" fmla="*/ 1169773 h 3451654"/>
              <a:gd name="connsiteX52" fmla="*/ 1845276 w 5815914"/>
              <a:gd name="connsiteY52" fmla="*/ 1120346 h 3451654"/>
              <a:gd name="connsiteX53" fmla="*/ 1853514 w 5815914"/>
              <a:gd name="connsiteY53" fmla="*/ 1095632 h 3451654"/>
              <a:gd name="connsiteX54" fmla="*/ 1878227 w 5815914"/>
              <a:gd name="connsiteY54" fmla="*/ 1070919 h 3451654"/>
              <a:gd name="connsiteX55" fmla="*/ 1902941 w 5815914"/>
              <a:gd name="connsiteY55" fmla="*/ 1037968 h 3451654"/>
              <a:gd name="connsiteX56" fmla="*/ 1919417 w 5815914"/>
              <a:gd name="connsiteY56" fmla="*/ 1013254 h 3451654"/>
              <a:gd name="connsiteX57" fmla="*/ 1944130 w 5815914"/>
              <a:gd name="connsiteY57" fmla="*/ 980303 h 3451654"/>
              <a:gd name="connsiteX58" fmla="*/ 1968844 w 5815914"/>
              <a:gd name="connsiteY58" fmla="*/ 939114 h 3451654"/>
              <a:gd name="connsiteX59" fmla="*/ 1993557 w 5815914"/>
              <a:gd name="connsiteY59" fmla="*/ 914400 h 3451654"/>
              <a:gd name="connsiteX60" fmla="*/ 2042984 w 5815914"/>
              <a:gd name="connsiteY60" fmla="*/ 848497 h 3451654"/>
              <a:gd name="connsiteX61" fmla="*/ 2067698 w 5815914"/>
              <a:gd name="connsiteY61" fmla="*/ 815546 h 3451654"/>
              <a:gd name="connsiteX62" fmla="*/ 2092411 w 5815914"/>
              <a:gd name="connsiteY62" fmla="*/ 790832 h 3451654"/>
              <a:gd name="connsiteX63" fmla="*/ 2108887 w 5815914"/>
              <a:gd name="connsiteY63" fmla="*/ 749643 h 3451654"/>
              <a:gd name="connsiteX64" fmla="*/ 2158314 w 5815914"/>
              <a:gd name="connsiteY64" fmla="*/ 708454 h 3451654"/>
              <a:gd name="connsiteX65" fmla="*/ 2183027 w 5815914"/>
              <a:gd name="connsiteY65" fmla="*/ 667265 h 3451654"/>
              <a:gd name="connsiteX66" fmla="*/ 2215979 w 5815914"/>
              <a:gd name="connsiteY66" fmla="*/ 642551 h 3451654"/>
              <a:gd name="connsiteX67" fmla="*/ 2257168 w 5815914"/>
              <a:gd name="connsiteY67" fmla="*/ 593124 h 3451654"/>
              <a:gd name="connsiteX68" fmla="*/ 2281881 w 5815914"/>
              <a:gd name="connsiteY68" fmla="*/ 568411 h 3451654"/>
              <a:gd name="connsiteX69" fmla="*/ 2323071 w 5815914"/>
              <a:gd name="connsiteY69" fmla="*/ 510746 h 3451654"/>
              <a:gd name="connsiteX70" fmla="*/ 2347784 w 5815914"/>
              <a:gd name="connsiteY70" fmla="*/ 502508 h 3451654"/>
              <a:gd name="connsiteX71" fmla="*/ 2421925 w 5815914"/>
              <a:gd name="connsiteY71" fmla="*/ 428368 h 3451654"/>
              <a:gd name="connsiteX72" fmla="*/ 2479590 w 5815914"/>
              <a:gd name="connsiteY72" fmla="*/ 370703 h 3451654"/>
              <a:gd name="connsiteX73" fmla="*/ 2512541 w 5815914"/>
              <a:gd name="connsiteY73" fmla="*/ 337751 h 3451654"/>
              <a:gd name="connsiteX74" fmla="*/ 2553730 w 5815914"/>
              <a:gd name="connsiteY74" fmla="*/ 313038 h 3451654"/>
              <a:gd name="connsiteX75" fmla="*/ 2619633 w 5815914"/>
              <a:gd name="connsiteY75" fmla="*/ 255373 h 3451654"/>
              <a:gd name="connsiteX76" fmla="*/ 2685535 w 5815914"/>
              <a:gd name="connsiteY76" fmla="*/ 222422 h 3451654"/>
              <a:gd name="connsiteX77" fmla="*/ 2800865 w 5815914"/>
              <a:gd name="connsiteY77" fmla="*/ 156519 h 3451654"/>
              <a:gd name="connsiteX78" fmla="*/ 2899719 w 5815914"/>
              <a:gd name="connsiteY78" fmla="*/ 107092 h 3451654"/>
              <a:gd name="connsiteX79" fmla="*/ 3023287 w 5815914"/>
              <a:gd name="connsiteY79" fmla="*/ 57665 h 3451654"/>
              <a:gd name="connsiteX80" fmla="*/ 3146854 w 5815914"/>
              <a:gd name="connsiteY80" fmla="*/ 24714 h 3451654"/>
              <a:gd name="connsiteX81" fmla="*/ 3303373 w 5815914"/>
              <a:gd name="connsiteY81" fmla="*/ 0 h 3451654"/>
              <a:gd name="connsiteX82" fmla="*/ 3509319 w 5815914"/>
              <a:gd name="connsiteY82" fmla="*/ 8238 h 3451654"/>
              <a:gd name="connsiteX83" fmla="*/ 3542271 w 5815914"/>
              <a:gd name="connsiteY83" fmla="*/ 32951 h 3451654"/>
              <a:gd name="connsiteX84" fmla="*/ 3624649 w 5815914"/>
              <a:gd name="connsiteY84" fmla="*/ 156519 h 3451654"/>
              <a:gd name="connsiteX85" fmla="*/ 3649362 w 5815914"/>
              <a:gd name="connsiteY85" fmla="*/ 172995 h 3451654"/>
              <a:gd name="connsiteX86" fmla="*/ 3698790 w 5815914"/>
              <a:gd name="connsiteY86" fmla="*/ 255373 h 3451654"/>
              <a:gd name="connsiteX87" fmla="*/ 3715265 w 5815914"/>
              <a:gd name="connsiteY87" fmla="*/ 280087 h 3451654"/>
              <a:gd name="connsiteX88" fmla="*/ 3731741 w 5815914"/>
              <a:gd name="connsiteY88" fmla="*/ 313038 h 3451654"/>
              <a:gd name="connsiteX89" fmla="*/ 3756454 w 5815914"/>
              <a:gd name="connsiteY89" fmla="*/ 345989 h 3451654"/>
              <a:gd name="connsiteX90" fmla="*/ 3772930 w 5815914"/>
              <a:gd name="connsiteY90" fmla="*/ 387178 h 3451654"/>
              <a:gd name="connsiteX91" fmla="*/ 3855308 w 5815914"/>
              <a:gd name="connsiteY91" fmla="*/ 494270 h 3451654"/>
              <a:gd name="connsiteX92" fmla="*/ 3962400 w 5815914"/>
              <a:gd name="connsiteY92" fmla="*/ 691978 h 3451654"/>
              <a:gd name="connsiteX93" fmla="*/ 4020065 w 5815914"/>
              <a:gd name="connsiteY93" fmla="*/ 766119 h 3451654"/>
              <a:gd name="connsiteX94" fmla="*/ 4077730 w 5815914"/>
              <a:gd name="connsiteY94" fmla="*/ 881449 h 3451654"/>
              <a:gd name="connsiteX95" fmla="*/ 4201298 w 5815914"/>
              <a:gd name="connsiteY95" fmla="*/ 1087395 h 3451654"/>
              <a:gd name="connsiteX96" fmla="*/ 4275438 w 5815914"/>
              <a:gd name="connsiteY96" fmla="*/ 1210962 h 3451654"/>
              <a:gd name="connsiteX97" fmla="*/ 4390768 w 5815914"/>
              <a:gd name="connsiteY97" fmla="*/ 1433384 h 3451654"/>
              <a:gd name="connsiteX98" fmla="*/ 4489622 w 5815914"/>
              <a:gd name="connsiteY98" fmla="*/ 1606378 h 3451654"/>
              <a:gd name="connsiteX99" fmla="*/ 4547287 w 5815914"/>
              <a:gd name="connsiteY99" fmla="*/ 1721708 h 3451654"/>
              <a:gd name="connsiteX100" fmla="*/ 4621427 w 5815914"/>
              <a:gd name="connsiteY100" fmla="*/ 1828800 h 3451654"/>
              <a:gd name="connsiteX101" fmla="*/ 4670854 w 5815914"/>
              <a:gd name="connsiteY101" fmla="*/ 1944130 h 3451654"/>
              <a:gd name="connsiteX102" fmla="*/ 4728519 w 5815914"/>
              <a:gd name="connsiteY102" fmla="*/ 2051222 h 3451654"/>
              <a:gd name="connsiteX103" fmla="*/ 4777946 w 5815914"/>
              <a:gd name="connsiteY103" fmla="*/ 2158314 h 3451654"/>
              <a:gd name="connsiteX104" fmla="*/ 4835611 w 5815914"/>
              <a:gd name="connsiteY104" fmla="*/ 2248930 h 3451654"/>
              <a:gd name="connsiteX105" fmla="*/ 4992130 w 5815914"/>
              <a:gd name="connsiteY105" fmla="*/ 2561968 h 3451654"/>
              <a:gd name="connsiteX106" fmla="*/ 5058033 w 5815914"/>
              <a:gd name="connsiteY106" fmla="*/ 2669059 h 3451654"/>
              <a:gd name="connsiteX107" fmla="*/ 5189838 w 5815914"/>
              <a:gd name="connsiteY107" fmla="*/ 2891481 h 3451654"/>
              <a:gd name="connsiteX108" fmla="*/ 5280454 w 5815914"/>
              <a:gd name="connsiteY108" fmla="*/ 3048000 h 3451654"/>
              <a:gd name="connsiteX109" fmla="*/ 5354595 w 5815914"/>
              <a:gd name="connsiteY109" fmla="*/ 3155092 h 3451654"/>
              <a:gd name="connsiteX110" fmla="*/ 5379308 w 5815914"/>
              <a:gd name="connsiteY110" fmla="*/ 3196281 h 3451654"/>
              <a:gd name="connsiteX111" fmla="*/ 5428735 w 5815914"/>
              <a:gd name="connsiteY111" fmla="*/ 3245708 h 3451654"/>
              <a:gd name="connsiteX112" fmla="*/ 5519352 w 5815914"/>
              <a:gd name="connsiteY112" fmla="*/ 3328087 h 3451654"/>
              <a:gd name="connsiteX113" fmla="*/ 5568779 w 5815914"/>
              <a:gd name="connsiteY113" fmla="*/ 3352800 h 3451654"/>
              <a:gd name="connsiteX114" fmla="*/ 5609968 w 5815914"/>
              <a:gd name="connsiteY114" fmla="*/ 3385751 h 3451654"/>
              <a:gd name="connsiteX115" fmla="*/ 5651157 w 5815914"/>
              <a:gd name="connsiteY115" fmla="*/ 3402227 h 3451654"/>
              <a:gd name="connsiteX116" fmla="*/ 5684108 w 5815914"/>
              <a:gd name="connsiteY116" fmla="*/ 3418703 h 3451654"/>
              <a:gd name="connsiteX117" fmla="*/ 5708822 w 5815914"/>
              <a:gd name="connsiteY117" fmla="*/ 3426941 h 3451654"/>
              <a:gd name="connsiteX118" fmla="*/ 5782962 w 5815914"/>
              <a:gd name="connsiteY118" fmla="*/ 3443416 h 3451654"/>
              <a:gd name="connsiteX119" fmla="*/ 5815914 w 5815914"/>
              <a:gd name="connsiteY119" fmla="*/ 3451654 h 345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5815914" h="3451654">
                <a:moveTo>
                  <a:pt x="0" y="3155092"/>
                </a:moveTo>
                <a:cubicBezTo>
                  <a:pt x="30206" y="3152346"/>
                  <a:pt x="60521" y="3150616"/>
                  <a:pt x="90617" y="3146854"/>
                </a:cubicBezTo>
                <a:cubicBezTo>
                  <a:pt x="140229" y="3140652"/>
                  <a:pt x="118580" y="3140725"/>
                  <a:pt x="156519" y="3130378"/>
                </a:cubicBezTo>
                <a:cubicBezTo>
                  <a:pt x="178365" y="3124420"/>
                  <a:pt x="200454" y="3119395"/>
                  <a:pt x="222422" y="3113903"/>
                </a:cubicBezTo>
                <a:cubicBezTo>
                  <a:pt x="233406" y="3111157"/>
                  <a:pt x="244861" y="3109870"/>
                  <a:pt x="255373" y="3105665"/>
                </a:cubicBezTo>
                <a:cubicBezTo>
                  <a:pt x="269103" y="3100173"/>
                  <a:pt x="283049" y="3095195"/>
                  <a:pt x="296562" y="3089189"/>
                </a:cubicBezTo>
                <a:cubicBezTo>
                  <a:pt x="307784" y="3084202"/>
                  <a:pt x="318112" y="3077275"/>
                  <a:pt x="329514" y="3072714"/>
                </a:cubicBezTo>
                <a:cubicBezTo>
                  <a:pt x="345639" y="3066264"/>
                  <a:pt x="363408" y="3064005"/>
                  <a:pt x="378941" y="3056238"/>
                </a:cubicBezTo>
                <a:cubicBezTo>
                  <a:pt x="434429" y="3028494"/>
                  <a:pt x="451829" y="3021373"/>
                  <a:pt x="510746" y="2982097"/>
                </a:cubicBezTo>
                <a:cubicBezTo>
                  <a:pt x="518984" y="2976605"/>
                  <a:pt x="526605" y="2970050"/>
                  <a:pt x="535460" y="2965622"/>
                </a:cubicBezTo>
                <a:cubicBezTo>
                  <a:pt x="548686" y="2959009"/>
                  <a:pt x="564055" y="2956896"/>
                  <a:pt x="576649" y="2949146"/>
                </a:cubicBezTo>
                <a:cubicBezTo>
                  <a:pt x="600035" y="2934754"/>
                  <a:pt x="623135" y="2919136"/>
                  <a:pt x="642552" y="2899719"/>
                </a:cubicBezTo>
                <a:lnTo>
                  <a:pt x="700217" y="2842054"/>
                </a:lnTo>
                <a:cubicBezTo>
                  <a:pt x="708455" y="2833816"/>
                  <a:pt x="715237" y="2823803"/>
                  <a:pt x="724930" y="2817341"/>
                </a:cubicBezTo>
                <a:lnTo>
                  <a:pt x="749644" y="2800865"/>
                </a:lnTo>
                <a:cubicBezTo>
                  <a:pt x="757882" y="2789881"/>
                  <a:pt x="766377" y="2779086"/>
                  <a:pt x="774357" y="2767914"/>
                </a:cubicBezTo>
                <a:cubicBezTo>
                  <a:pt x="780112" y="2759857"/>
                  <a:pt x="783832" y="2750201"/>
                  <a:pt x="790833" y="2743200"/>
                </a:cubicBezTo>
                <a:cubicBezTo>
                  <a:pt x="797834" y="2736199"/>
                  <a:pt x="807308" y="2732216"/>
                  <a:pt x="815546" y="2726724"/>
                </a:cubicBezTo>
                <a:cubicBezTo>
                  <a:pt x="840877" y="2676063"/>
                  <a:pt x="825211" y="2703990"/>
                  <a:pt x="864973" y="2644346"/>
                </a:cubicBezTo>
                <a:lnTo>
                  <a:pt x="881449" y="2619632"/>
                </a:lnTo>
                <a:lnTo>
                  <a:pt x="897925" y="2594919"/>
                </a:lnTo>
                <a:cubicBezTo>
                  <a:pt x="900671" y="2586681"/>
                  <a:pt x="901854" y="2577744"/>
                  <a:pt x="906162" y="2570205"/>
                </a:cubicBezTo>
                <a:cubicBezTo>
                  <a:pt x="912974" y="2558284"/>
                  <a:pt x="922896" y="2548426"/>
                  <a:pt x="930876" y="2537254"/>
                </a:cubicBezTo>
                <a:cubicBezTo>
                  <a:pt x="936631" y="2529198"/>
                  <a:pt x="942440" y="2521137"/>
                  <a:pt x="947352" y="2512541"/>
                </a:cubicBezTo>
                <a:cubicBezTo>
                  <a:pt x="962006" y="2486896"/>
                  <a:pt x="962053" y="2476776"/>
                  <a:pt x="980303" y="2454876"/>
                </a:cubicBezTo>
                <a:cubicBezTo>
                  <a:pt x="987761" y="2445926"/>
                  <a:pt x="996779" y="2438400"/>
                  <a:pt x="1005017" y="2430162"/>
                </a:cubicBezTo>
                <a:cubicBezTo>
                  <a:pt x="1028686" y="2382823"/>
                  <a:pt x="1033759" y="2370569"/>
                  <a:pt x="1070919" y="2314832"/>
                </a:cubicBezTo>
                <a:cubicBezTo>
                  <a:pt x="1076411" y="2306594"/>
                  <a:pt x="1082148" y="2298515"/>
                  <a:pt x="1087395" y="2290119"/>
                </a:cubicBezTo>
                <a:cubicBezTo>
                  <a:pt x="1095881" y="2276541"/>
                  <a:pt x="1103622" y="2262508"/>
                  <a:pt x="1112108" y="2248930"/>
                </a:cubicBezTo>
                <a:cubicBezTo>
                  <a:pt x="1117355" y="2240534"/>
                  <a:pt x="1122829" y="2232273"/>
                  <a:pt x="1128584" y="2224216"/>
                </a:cubicBezTo>
                <a:cubicBezTo>
                  <a:pt x="1136564" y="2213044"/>
                  <a:pt x="1146234" y="2203038"/>
                  <a:pt x="1153298" y="2191265"/>
                </a:cubicBezTo>
                <a:cubicBezTo>
                  <a:pt x="1162775" y="2175470"/>
                  <a:pt x="1168122" y="2157379"/>
                  <a:pt x="1178011" y="2141838"/>
                </a:cubicBezTo>
                <a:cubicBezTo>
                  <a:pt x="1187451" y="2127004"/>
                  <a:pt x="1201209" y="2115279"/>
                  <a:pt x="1210962" y="2100649"/>
                </a:cubicBezTo>
                <a:cubicBezTo>
                  <a:pt x="1217774" y="2090431"/>
                  <a:pt x="1221345" y="2078359"/>
                  <a:pt x="1227438" y="2067697"/>
                </a:cubicBezTo>
                <a:cubicBezTo>
                  <a:pt x="1232350" y="2059101"/>
                  <a:pt x="1238667" y="2051380"/>
                  <a:pt x="1243914" y="2042984"/>
                </a:cubicBezTo>
                <a:cubicBezTo>
                  <a:pt x="1252400" y="2029406"/>
                  <a:pt x="1260141" y="2015373"/>
                  <a:pt x="1268627" y="2001795"/>
                </a:cubicBezTo>
                <a:cubicBezTo>
                  <a:pt x="1294374" y="1960599"/>
                  <a:pt x="1279379" y="1990680"/>
                  <a:pt x="1309817" y="1935892"/>
                </a:cubicBezTo>
                <a:cubicBezTo>
                  <a:pt x="1315781" y="1925157"/>
                  <a:pt x="1319480" y="1913159"/>
                  <a:pt x="1326292" y="1902941"/>
                </a:cubicBezTo>
                <a:cubicBezTo>
                  <a:pt x="1336045" y="1888311"/>
                  <a:pt x="1349491" y="1876381"/>
                  <a:pt x="1359244" y="1861751"/>
                </a:cubicBezTo>
                <a:cubicBezTo>
                  <a:pt x="1406088" y="1791485"/>
                  <a:pt x="1337408" y="1867110"/>
                  <a:pt x="1408671" y="1795849"/>
                </a:cubicBezTo>
                <a:cubicBezTo>
                  <a:pt x="1429373" y="1733735"/>
                  <a:pt x="1401448" y="1810293"/>
                  <a:pt x="1433384" y="1746422"/>
                </a:cubicBezTo>
                <a:cubicBezTo>
                  <a:pt x="1481045" y="1651102"/>
                  <a:pt x="1409747" y="1765400"/>
                  <a:pt x="1482811" y="1655805"/>
                </a:cubicBezTo>
                <a:lnTo>
                  <a:pt x="1515762" y="1606378"/>
                </a:lnTo>
                <a:cubicBezTo>
                  <a:pt x="1533393" y="1553488"/>
                  <a:pt x="1519184" y="1588888"/>
                  <a:pt x="1573427" y="1507524"/>
                </a:cubicBezTo>
                <a:cubicBezTo>
                  <a:pt x="1578919" y="1499286"/>
                  <a:pt x="1582902" y="1489812"/>
                  <a:pt x="1589903" y="1482811"/>
                </a:cubicBezTo>
                <a:cubicBezTo>
                  <a:pt x="1598141" y="1474573"/>
                  <a:pt x="1607159" y="1467047"/>
                  <a:pt x="1614617" y="1458097"/>
                </a:cubicBezTo>
                <a:cubicBezTo>
                  <a:pt x="1634969" y="1433674"/>
                  <a:pt x="1630304" y="1429205"/>
                  <a:pt x="1647568" y="1400432"/>
                </a:cubicBezTo>
                <a:cubicBezTo>
                  <a:pt x="1647588" y="1400398"/>
                  <a:pt x="1688746" y="1338665"/>
                  <a:pt x="1696995" y="1326292"/>
                </a:cubicBezTo>
                <a:lnTo>
                  <a:pt x="1746422" y="1252151"/>
                </a:lnTo>
                <a:cubicBezTo>
                  <a:pt x="1751914" y="1243913"/>
                  <a:pt x="1755897" y="1234439"/>
                  <a:pt x="1762898" y="1227438"/>
                </a:cubicBezTo>
                <a:cubicBezTo>
                  <a:pt x="1771136" y="1219200"/>
                  <a:pt x="1780029" y="1211569"/>
                  <a:pt x="1787611" y="1202724"/>
                </a:cubicBezTo>
                <a:cubicBezTo>
                  <a:pt x="1796546" y="1192300"/>
                  <a:pt x="1804451" y="1181021"/>
                  <a:pt x="1812325" y="1169773"/>
                </a:cubicBezTo>
                <a:cubicBezTo>
                  <a:pt x="1823680" y="1153551"/>
                  <a:pt x="1845276" y="1120346"/>
                  <a:pt x="1845276" y="1120346"/>
                </a:cubicBezTo>
                <a:cubicBezTo>
                  <a:pt x="1848022" y="1112108"/>
                  <a:pt x="1848697" y="1102857"/>
                  <a:pt x="1853514" y="1095632"/>
                </a:cubicBezTo>
                <a:cubicBezTo>
                  <a:pt x="1859976" y="1085939"/>
                  <a:pt x="1870645" y="1079764"/>
                  <a:pt x="1878227" y="1070919"/>
                </a:cubicBezTo>
                <a:cubicBezTo>
                  <a:pt x="1887162" y="1060495"/>
                  <a:pt x="1894961" y="1049140"/>
                  <a:pt x="1902941" y="1037968"/>
                </a:cubicBezTo>
                <a:cubicBezTo>
                  <a:pt x="1908696" y="1029911"/>
                  <a:pt x="1913662" y="1021311"/>
                  <a:pt x="1919417" y="1013254"/>
                </a:cubicBezTo>
                <a:cubicBezTo>
                  <a:pt x="1927397" y="1002082"/>
                  <a:pt x="1936514" y="991727"/>
                  <a:pt x="1944130" y="980303"/>
                </a:cubicBezTo>
                <a:cubicBezTo>
                  <a:pt x="1953012" y="966981"/>
                  <a:pt x="1959237" y="951923"/>
                  <a:pt x="1968844" y="939114"/>
                </a:cubicBezTo>
                <a:cubicBezTo>
                  <a:pt x="1975834" y="929794"/>
                  <a:pt x="1986180" y="923417"/>
                  <a:pt x="1993557" y="914400"/>
                </a:cubicBezTo>
                <a:cubicBezTo>
                  <a:pt x="2010945" y="893147"/>
                  <a:pt x="2026508" y="870465"/>
                  <a:pt x="2042984" y="848497"/>
                </a:cubicBezTo>
                <a:cubicBezTo>
                  <a:pt x="2051222" y="837513"/>
                  <a:pt x="2057990" y="825255"/>
                  <a:pt x="2067698" y="815546"/>
                </a:cubicBezTo>
                <a:lnTo>
                  <a:pt x="2092411" y="790832"/>
                </a:lnTo>
                <a:cubicBezTo>
                  <a:pt x="2097903" y="777102"/>
                  <a:pt x="2101050" y="762183"/>
                  <a:pt x="2108887" y="749643"/>
                </a:cubicBezTo>
                <a:cubicBezTo>
                  <a:pt x="2120214" y="731521"/>
                  <a:pt x="2141233" y="719841"/>
                  <a:pt x="2158314" y="708454"/>
                </a:cubicBezTo>
                <a:cubicBezTo>
                  <a:pt x="2166552" y="694724"/>
                  <a:pt x="2172483" y="679315"/>
                  <a:pt x="2183027" y="667265"/>
                </a:cubicBezTo>
                <a:cubicBezTo>
                  <a:pt x="2192068" y="656932"/>
                  <a:pt x="2205554" y="651486"/>
                  <a:pt x="2215979" y="642551"/>
                </a:cubicBezTo>
                <a:cubicBezTo>
                  <a:pt x="2258094" y="606452"/>
                  <a:pt x="2225390" y="631258"/>
                  <a:pt x="2257168" y="593124"/>
                </a:cubicBezTo>
                <a:cubicBezTo>
                  <a:pt x="2264626" y="584174"/>
                  <a:pt x="2274423" y="577361"/>
                  <a:pt x="2281881" y="568411"/>
                </a:cubicBezTo>
                <a:cubicBezTo>
                  <a:pt x="2295542" y="552017"/>
                  <a:pt x="2306881" y="524238"/>
                  <a:pt x="2323071" y="510746"/>
                </a:cubicBezTo>
                <a:cubicBezTo>
                  <a:pt x="2329742" y="505187"/>
                  <a:pt x="2339546" y="505254"/>
                  <a:pt x="2347784" y="502508"/>
                </a:cubicBezTo>
                <a:cubicBezTo>
                  <a:pt x="2402421" y="429658"/>
                  <a:pt x="2371160" y="445288"/>
                  <a:pt x="2421925" y="428368"/>
                </a:cubicBezTo>
                <a:lnTo>
                  <a:pt x="2479590" y="370703"/>
                </a:lnTo>
                <a:cubicBezTo>
                  <a:pt x="2490574" y="359719"/>
                  <a:pt x="2499221" y="345743"/>
                  <a:pt x="2512541" y="337751"/>
                </a:cubicBezTo>
                <a:cubicBezTo>
                  <a:pt x="2526271" y="329513"/>
                  <a:pt x="2541091" y="322868"/>
                  <a:pt x="2553730" y="313038"/>
                </a:cubicBezTo>
                <a:cubicBezTo>
                  <a:pt x="2601141" y="276163"/>
                  <a:pt x="2570055" y="284294"/>
                  <a:pt x="2619633" y="255373"/>
                </a:cubicBezTo>
                <a:cubicBezTo>
                  <a:pt x="2640848" y="242998"/>
                  <a:pt x="2665550" y="236698"/>
                  <a:pt x="2685535" y="222422"/>
                </a:cubicBezTo>
                <a:cubicBezTo>
                  <a:pt x="2777030" y="157068"/>
                  <a:pt x="2706604" y="201169"/>
                  <a:pt x="2800865" y="156519"/>
                </a:cubicBezTo>
                <a:cubicBezTo>
                  <a:pt x="2834159" y="140748"/>
                  <a:pt x="2865857" y="121604"/>
                  <a:pt x="2899719" y="107092"/>
                </a:cubicBezTo>
                <a:cubicBezTo>
                  <a:pt x="2945621" y="87419"/>
                  <a:pt x="2975192" y="73697"/>
                  <a:pt x="3023287" y="57665"/>
                </a:cubicBezTo>
                <a:cubicBezTo>
                  <a:pt x="3046122" y="50053"/>
                  <a:pt x="3125670" y="28951"/>
                  <a:pt x="3146854" y="24714"/>
                </a:cubicBezTo>
                <a:cubicBezTo>
                  <a:pt x="3196028" y="14879"/>
                  <a:pt x="3252646" y="7247"/>
                  <a:pt x="3303373" y="0"/>
                </a:cubicBezTo>
                <a:cubicBezTo>
                  <a:pt x="3372022" y="2746"/>
                  <a:pt x="3441260" y="-1149"/>
                  <a:pt x="3509319" y="8238"/>
                </a:cubicBezTo>
                <a:cubicBezTo>
                  <a:pt x="3522920" y="10114"/>
                  <a:pt x="3533035" y="22792"/>
                  <a:pt x="3542271" y="32951"/>
                </a:cubicBezTo>
                <a:cubicBezTo>
                  <a:pt x="3670593" y="174104"/>
                  <a:pt x="3525177" y="28623"/>
                  <a:pt x="3624649" y="156519"/>
                </a:cubicBezTo>
                <a:cubicBezTo>
                  <a:pt x="3630727" y="164334"/>
                  <a:pt x="3641124" y="167503"/>
                  <a:pt x="3649362" y="172995"/>
                </a:cubicBezTo>
                <a:cubicBezTo>
                  <a:pt x="3729950" y="293875"/>
                  <a:pt x="3648140" y="166735"/>
                  <a:pt x="3698790" y="255373"/>
                </a:cubicBezTo>
                <a:cubicBezTo>
                  <a:pt x="3703702" y="263969"/>
                  <a:pt x="3710353" y="271491"/>
                  <a:pt x="3715265" y="280087"/>
                </a:cubicBezTo>
                <a:cubicBezTo>
                  <a:pt x="3721358" y="290749"/>
                  <a:pt x="3725232" y="302624"/>
                  <a:pt x="3731741" y="313038"/>
                </a:cubicBezTo>
                <a:cubicBezTo>
                  <a:pt x="3739018" y="324681"/>
                  <a:pt x="3749786" y="333987"/>
                  <a:pt x="3756454" y="345989"/>
                </a:cubicBezTo>
                <a:cubicBezTo>
                  <a:pt x="3763635" y="358915"/>
                  <a:pt x="3765849" y="374196"/>
                  <a:pt x="3772930" y="387178"/>
                </a:cubicBezTo>
                <a:cubicBezTo>
                  <a:pt x="3854596" y="536899"/>
                  <a:pt x="3748665" y="320274"/>
                  <a:pt x="3855308" y="494270"/>
                </a:cubicBezTo>
                <a:cubicBezTo>
                  <a:pt x="3894474" y="558172"/>
                  <a:pt x="3916385" y="632816"/>
                  <a:pt x="3962400" y="691978"/>
                </a:cubicBezTo>
                <a:cubicBezTo>
                  <a:pt x="3981622" y="716692"/>
                  <a:pt x="4003786" y="739375"/>
                  <a:pt x="4020065" y="766119"/>
                </a:cubicBezTo>
                <a:cubicBezTo>
                  <a:pt x="4042413" y="802833"/>
                  <a:pt x="4056613" y="844014"/>
                  <a:pt x="4077730" y="881449"/>
                </a:cubicBezTo>
                <a:cubicBezTo>
                  <a:pt x="4117064" y="951177"/>
                  <a:pt x="4160109" y="1018746"/>
                  <a:pt x="4201298" y="1087395"/>
                </a:cubicBezTo>
                <a:cubicBezTo>
                  <a:pt x="4226011" y="1128584"/>
                  <a:pt x="4253327" y="1168319"/>
                  <a:pt x="4275438" y="1210962"/>
                </a:cubicBezTo>
                <a:cubicBezTo>
                  <a:pt x="4313881" y="1285103"/>
                  <a:pt x="4350991" y="1359950"/>
                  <a:pt x="4390768" y="1433384"/>
                </a:cubicBezTo>
                <a:cubicBezTo>
                  <a:pt x="4422401" y="1491782"/>
                  <a:pt x="4459920" y="1546974"/>
                  <a:pt x="4489622" y="1606378"/>
                </a:cubicBezTo>
                <a:cubicBezTo>
                  <a:pt x="4508844" y="1644821"/>
                  <a:pt x="4525375" y="1684732"/>
                  <a:pt x="4547287" y="1721708"/>
                </a:cubicBezTo>
                <a:cubicBezTo>
                  <a:pt x="4569421" y="1759059"/>
                  <a:pt x="4600342" y="1790847"/>
                  <a:pt x="4621427" y="1828800"/>
                </a:cubicBezTo>
                <a:cubicBezTo>
                  <a:pt x="4641739" y="1865362"/>
                  <a:pt x="4652710" y="1906446"/>
                  <a:pt x="4670854" y="1944130"/>
                </a:cubicBezTo>
                <a:cubicBezTo>
                  <a:pt x="4688442" y="1980660"/>
                  <a:pt x="4710387" y="2014959"/>
                  <a:pt x="4728519" y="2051222"/>
                </a:cubicBezTo>
                <a:cubicBezTo>
                  <a:pt x="4746102" y="2086387"/>
                  <a:pt x="4759220" y="2123744"/>
                  <a:pt x="4777946" y="2158314"/>
                </a:cubicBezTo>
                <a:cubicBezTo>
                  <a:pt x="4794998" y="2189795"/>
                  <a:pt x="4818830" y="2217304"/>
                  <a:pt x="4835611" y="2248930"/>
                </a:cubicBezTo>
                <a:cubicBezTo>
                  <a:pt x="4890293" y="2351984"/>
                  <a:pt x="4917445" y="2472345"/>
                  <a:pt x="4992130" y="2561968"/>
                </a:cubicBezTo>
                <a:cubicBezTo>
                  <a:pt x="5078081" y="2665109"/>
                  <a:pt x="4994278" y="2554972"/>
                  <a:pt x="5058033" y="2669059"/>
                </a:cubicBezTo>
                <a:cubicBezTo>
                  <a:pt x="5100074" y="2744290"/>
                  <a:pt x="5154176" y="2813025"/>
                  <a:pt x="5189838" y="2891481"/>
                </a:cubicBezTo>
                <a:cubicBezTo>
                  <a:pt x="5249370" y="3022452"/>
                  <a:pt x="5205342" y="2942844"/>
                  <a:pt x="5280454" y="3048000"/>
                </a:cubicBezTo>
                <a:cubicBezTo>
                  <a:pt x="5305690" y="3083330"/>
                  <a:pt x="5332257" y="3117862"/>
                  <a:pt x="5354595" y="3155092"/>
                </a:cubicBezTo>
                <a:cubicBezTo>
                  <a:pt x="5362833" y="3168822"/>
                  <a:pt x="5369169" y="3183889"/>
                  <a:pt x="5379308" y="3196281"/>
                </a:cubicBezTo>
                <a:cubicBezTo>
                  <a:pt x="5394062" y="3214314"/>
                  <a:pt x="5412259" y="3229232"/>
                  <a:pt x="5428735" y="3245708"/>
                </a:cubicBezTo>
                <a:cubicBezTo>
                  <a:pt x="5457325" y="3274298"/>
                  <a:pt x="5486684" y="3304753"/>
                  <a:pt x="5519352" y="3328087"/>
                </a:cubicBezTo>
                <a:cubicBezTo>
                  <a:pt x="5534341" y="3338794"/>
                  <a:pt x="5553238" y="3342911"/>
                  <a:pt x="5568779" y="3352800"/>
                </a:cubicBezTo>
                <a:cubicBezTo>
                  <a:pt x="5583613" y="3362240"/>
                  <a:pt x="5594891" y="3376705"/>
                  <a:pt x="5609968" y="3385751"/>
                </a:cubicBezTo>
                <a:cubicBezTo>
                  <a:pt x="5622648" y="3393359"/>
                  <a:pt x="5637644" y="3396221"/>
                  <a:pt x="5651157" y="3402227"/>
                </a:cubicBezTo>
                <a:cubicBezTo>
                  <a:pt x="5662379" y="3407215"/>
                  <a:pt x="5672821" y="3413866"/>
                  <a:pt x="5684108" y="3418703"/>
                </a:cubicBezTo>
                <a:cubicBezTo>
                  <a:pt x="5692089" y="3422124"/>
                  <a:pt x="5700472" y="3424556"/>
                  <a:pt x="5708822" y="3426941"/>
                </a:cubicBezTo>
                <a:cubicBezTo>
                  <a:pt x="5743968" y="3436982"/>
                  <a:pt x="5744756" y="3434926"/>
                  <a:pt x="5782962" y="3443416"/>
                </a:cubicBezTo>
                <a:cubicBezTo>
                  <a:pt x="5794014" y="3445872"/>
                  <a:pt x="5815914" y="3451654"/>
                  <a:pt x="5815914" y="345165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Kaarinuoli alas 19"/>
          <p:cNvSpPr/>
          <p:nvPr/>
        </p:nvSpPr>
        <p:spPr>
          <a:xfrm rot="5400000" flipH="1">
            <a:off x="6708519" y="2821846"/>
            <a:ext cx="626765" cy="48741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1" name="Tekstiruutu 20"/>
          <p:cNvSpPr txBox="1"/>
          <p:nvPr/>
        </p:nvSpPr>
        <p:spPr>
          <a:xfrm>
            <a:off x="2672371" y="1399383"/>
            <a:ext cx="2438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/>
              <a:t>tietoinen tieto: </a:t>
            </a:r>
            <a:r>
              <a:rPr lang="fi-FI" sz="1400" dirty="0" smtClean="0"/>
              <a:t>tiedän, että tiedän</a:t>
            </a:r>
            <a:endParaRPr lang="fi-FI" sz="1400" dirty="0"/>
          </a:p>
        </p:txBody>
      </p:sp>
      <p:sp>
        <p:nvSpPr>
          <p:cNvPr id="23" name="Suorakulmio 22"/>
          <p:cNvSpPr/>
          <p:nvPr/>
        </p:nvSpPr>
        <p:spPr>
          <a:xfrm>
            <a:off x="2132923" y="496717"/>
            <a:ext cx="792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>
                <a:solidFill>
                  <a:schemeClr val="bg2">
                    <a:lumMod val="25000"/>
                  </a:schemeClr>
                </a:solidFill>
              </a:rPr>
              <a:t>Osa </a:t>
            </a:r>
            <a:r>
              <a:rPr lang="fi-FI" dirty="0">
                <a:solidFill>
                  <a:schemeClr val="bg2">
                    <a:lumMod val="25000"/>
                  </a:schemeClr>
                </a:solidFill>
              </a:rPr>
              <a:t>kaikkea tietoa, työtehtävien asiantuntevaa suorittamista ja päätöksentekoa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855255" y="3373297"/>
            <a:ext cx="295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smtClean="0"/>
              <a:t>subjektiivista: </a:t>
            </a:r>
            <a:r>
              <a:rPr lang="fi-FI" sz="1400" dirty="0" smtClean="0"/>
              <a:t>muille on siirrettävissä vain tieto, ei kokemusta</a:t>
            </a:r>
            <a:endParaRPr lang="fi-FI" sz="1400" dirty="0"/>
          </a:p>
        </p:txBody>
      </p:sp>
      <p:sp>
        <p:nvSpPr>
          <p:cNvPr id="27" name="Tekstiruutu 26"/>
          <p:cNvSpPr txBox="1"/>
          <p:nvPr/>
        </p:nvSpPr>
        <p:spPr>
          <a:xfrm>
            <a:off x="2185140" y="3803885"/>
            <a:ext cx="1904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latin typeface="Bradley Hand ITC" panose="03070402050302030203" pitchFamily="66" charset="0"/>
              </a:rPr>
              <a:t>asiantuntijuus</a:t>
            </a:r>
            <a:endParaRPr lang="fi-FI" sz="1200" dirty="0">
              <a:latin typeface="Bradley Hand ITC" panose="03070402050302030203" pitchFamily="66" charset="0"/>
            </a:endParaRPr>
          </a:p>
        </p:txBody>
      </p:sp>
      <p:sp>
        <p:nvSpPr>
          <p:cNvPr id="3" name="Ellipsi 2"/>
          <p:cNvSpPr/>
          <p:nvPr/>
        </p:nvSpPr>
        <p:spPr>
          <a:xfrm>
            <a:off x="4247730" y="3278454"/>
            <a:ext cx="2930097" cy="126580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/>
          <p:cNvSpPr txBox="1"/>
          <p:nvPr/>
        </p:nvSpPr>
        <p:spPr>
          <a:xfrm>
            <a:off x="4408005" y="3711552"/>
            <a:ext cx="2475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bg2">
                    <a:lumMod val="25000"/>
                  </a:schemeClr>
                </a:solidFill>
              </a:rPr>
              <a:t>hiljainen tieto</a:t>
            </a:r>
            <a:endParaRPr lang="fi-FI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" name="Tekstiruutu 21"/>
          <p:cNvSpPr txBox="1"/>
          <p:nvPr/>
        </p:nvSpPr>
        <p:spPr>
          <a:xfrm>
            <a:off x="7530861" y="3371787"/>
            <a:ext cx="4642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err="1" smtClean="0">
                <a:solidFill>
                  <a:schemeClr val="bg2">
                    <a:lumMod val="25000"/>
                  </a:schemeClr>
                </a:solidFill>
              </a:rPr>
              <a:t>kontekstuaalista</a:t>
            </a:r>
            <a:r>
              <a:rPr lang="fi-FI" sz="1400" b="1" dirty="0" smtClean="0">
                <a:solidFill>
                  <a:schemeClr val="bg2">
                    <a:lumMod val="25000"/>
                  </a:schemeClr>
                </a:solidFill>
              </a:rPr>
              <a:t>, aikaan sidottua ja kulttuurista</a:t>
            </a:r>
            <a:r>
              <a:rPr lang="fi-FI" sz="1400" dirty="0" smtClean="0">
                <a:solidFill>
                  <a:schemeClr val="bg2">
                    <a:lumMod val="25000"/>
                  </a:schemeClr>
                </a:solidFill>
              </a:rPr>
              <a:t>: vahvasti sidoksissa siihen työympäristöön, jossa se on tuotettu, omaksuttu ja jossa sitä käytetään</a:t>
            </a:r>
            <a:endParaRPr lang="fi-FI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3" name="Kaarinuoli alas 32"/>
          <p:cNvSpPr/>
          <p:nvPr/>
        </p:nvSpPr>
        <p:spPr>
          <a:xfrm rot="16200000">
            <a:off x="4015422" y="2781079"/>
            <a:ext cx="626765" cy="48741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1035</Words>
  <Application>Microsoft Office PowerPoint</Application>
  <PresentationFormat>Laajakuva</PresentationFormat>
  <Paragraphs>215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Courier New</vt:lpstr>
      <vt:lpstr>Wingdings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Etelä-Kymenlaakson ammattiopisto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Leinonen Eija</dc:creator>
  <cp:lastModifiedBy>Leinonen Eija</cp:lastModifiedBy>
  <cp:revision>61</cp:revision>
  <cp:lastPrinted>2016-10-31T09:30:31Z</cp:lastPrinted>
  <dcterms:created xsi:type="dcterms:W3CDTF">2016-10-25T10:15:54Z</dcterms:created>
  <dcterms:modified xsi:type="dcterms:W3CDTF">2016-11-15T08:36:24Z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1140366947</vt:i4>
  </property>
  <property fmtid="{D5CDD505-2E9C-101B-9397-08002B2CF9AE}" pid="3" name="_NewReviewCycle">
    <vt:lpwstr/>
  </property>
  <property fmtid="{D5CDD505-2E9C-101B-9397-08002B2CF9AE}" pid="4" name="_EmailSubject">
    <vt:lpwstr>hanketuotos Ekamin www-sivuille</vt:lpwstr>
  </property>
  <property fmtid="{D5CDD505-2E9C-101B-9397-08002B2CF9AE}" pid="5" name="_AuthorEmail">
    <vt:lpwstr>Eija.Leinonen@ekami.fi</vt:lpwstr>
  </property>
  <property fmtid="{D5CDD505-2E9C-101B-9397-08002B2CF9AE}" pid="6" name="_AuthorEmailDisplayName">
    <vt:lpwstr>Leinonen Eija</vt:lpwstr>
  </property>
</Properties>
</file>