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0" r:id="rId21"/>
  </p:sldIdLst>
  <p:sldSz cx="9144000" cy="5143500" type="screen16x9"/>
  <p:notesSz cx="9601200" cy="73152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61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DEAE02-D05C-6640-A226-53C364BBC593}" type="datetime1">
              <a:rPr lang="fi-FI" smtClean="0"/>
              <a:t>8.12.2016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C5C5FC5-074F-814B-98C2-F5CF1CFCE2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7429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C9D7521-A779-2E4E-89DB-77FA820FBC7C}" type="datetime1">
              <a:rPr lang="fi-FI" smtClean="0"/>
              <a:t>8.12.2016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7A0673-7D6A-C84A-BE6F-621E000B78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2714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68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275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485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805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992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834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17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5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017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538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79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46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14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20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142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85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53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40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A0673-7D6A-C84A-BE6F-621E000B7868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79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3282801"/>
            <a:ext cx="8001000" cy="114090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EA6-C207-1640-AAF9-9DA3C813F02E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9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dia logolla tumm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305176"/>
            <a:ext cx="8229600" cy="1021556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80035"/>
            <a:ext cx="82296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F2A0-562C-8E4C-AFEA-0FA1AF89F811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5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tumm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3282801"/>
            <a:ext cx="8001000" cy="114090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6B7F-4199-784D-B27A-C59237BEA0E9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3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60B-ED85-9D4E-B1D5-4A0C6C69C367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09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3EEE-EDF1-8C42-9CC0-1BEF81680084}" type="datetime3">
              <a:rPr lang="fi-FI" smtClean="0"/>
              <a:t>8/12/16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5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B8E-153E-6245-845D-B7ECA1288750}" type="datetime3">
              <a:rPr lang="fi-FI" smtClean="0"/>
              <a:t>8/12/16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31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6A92-E04E-604D-9A25-C15B7ECA9996}" type="datetime3">
              <a:rPr lang="fi-FI" smtClean="0"/>
              <a:t>8/12/16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5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12E3-0C59-B940-89BA-9E2957FD3319}" type="datetime3">
              <a:rPr lang="fi-FI" smtClean="0"/>
              <a:t>8/12/16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15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350392" cy="4119119"/>
          </a:xfrm>
          <a:prstGeom prst="round1Rect">
            <a:avLst>
              <a:gd name="adj" fmla="val 6629"/>
            </a:avLst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4758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3EB8-D95B-8643-A49E-99516A3DB036}" type="datetime3">
              <a:rPr lang="fi-FI" smtClean="0"/>
              <a:t>8/12/16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9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dia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/>
          <p:cNvSpPr>
            <a:spLocks noGrp="1"/>
          </p:cNvSpPr>
          <p:nvPr>
            <p:ph type="pic" idx="13"/>
          </p:nvPr>
        </p:nvSpPr>
        <p:spPr>
          <a:xfrm>
            <a:off x="216194" y="218557"/>
            <a:ext cx="8715156" cy="4726209"/>
          </a:xfrm>
          <a:prstGeom prst="round1Rect">
            <a:avLst>
              <a:gd name="adj" fmla="val 6168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549583"/>
            <a:ext cx="8229600" cy="1021556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28A3-05C9-AA47-8DF8-6FBCD801ACA8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Kuva 12" descr="Liidokki_vihr_90x9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590" y="135813"/>
            <a:ext cx="378094" cy="3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7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dia logoll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549583"/>
            <a:ext cx="8229600" cy="1021556"/>
          </a:xfrm>
        </p:spPr>
        <p:txBody>
          <a:bodyPr anchor="t">
            <a:normAutofit/>
          </a:bodyPr>
          <a:lstStyle>
            <a:lvl1pPr algn="l">
              <a:defRPr sz="2800" b="1" cap="none"/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424443"/>
            <a:ext cx="82296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28A3-05C9-AA47-8DF8-6FBCD801ACA8}" type="datetime3">
              <a:rPr lang="fi-FI" smtClean="0"/>
              <a:t>8/12/16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80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66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57113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50A39C-3A24-FE4D-89CF-2E1C00530F9D}" type="datetime3">
              <a:rPr lang="fi-FI" smtClean="0"/>
              <a:pPr/>
              <a:t>8/12/16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57113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oppisopimus.fi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57113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90ECEFE-9EBE-5C48-AEF1-069F6E23D44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96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0" r:id="rId8"/>
    <p:sldLayoutId id="2147483651" r:id="rId9"/>
    <p:sldLayoutId id="2147483659" r:id="rId10"/>
    <p:sldLayoutId id="2147483658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270000" indent="-1800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648000" indent="-1800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080000" indent="-1800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440000" indent="-1800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Oppisopimuksella ammattilaiseksi</a:t>
            </a:r>
            <a:endParaRPr lang="fi-FI" dirty="0"/>
          </a:p>
        </p:txBody>
      </p:sp>
      <p:pic>
        <p:nvPicPr>
          <p:cNvPr id="7" name="Kuva 6" descr="Liidokki_90x9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490" y="61606"/>
            <a:ext cx="3236976" cy="3236976"/>
          </a:xfrm>
          <a:prstGeom prst="rect">
            <a:avLst/>
          </a:prstGeom>
        </p:spPr>
      </p:pic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8CED-4CF8-7045-B21E-0541BF1D32FF}" type="datetime3">
              <a:rPr lang="fi-FI" smtClean="0"/>
              <a:t>8/12/16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1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Välillä on tietopuolisia opintoja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10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4" y="1200150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15869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 nauttii ryhmätöistä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11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4064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35935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Pian Ali osaa tarvittavat asiat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12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4" y="1240365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32768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Tutkintotilaisuus alkaa pian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13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31" y="1241417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29814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Todistusten jako</a:t>
            </a:r>
            <a:endParaRPr lang="fi-FI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74" y="973421"/>
            <a:ext cx="5137823" cy="3687527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14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Ammattitutkintostipendi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15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313589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6" y="1200150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16890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 iloitsee urakan jälkeen</a:t>
            </a:r>
            <a:endParaRPr lang="fi-FI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1056673"/>
            <a:ext cx="5008444" cy="3594669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16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opinnot rahoitetaan?</a:t>
            </a:r>
            <a:endParaRPr lang="fi-FI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05" y="947537"/>
            <a:ext cx="5118963" cy="3673989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17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357617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Suunnitelmat voivat myös muuttua</a:t>
            </a:r>
            <a:endParaRPr lang="fi-FI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6" y="989463"/>
            <a:ext cx="5049789" cy="3624343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18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Ali, Maj ja Leo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19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9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88" y="1118790"/>
            <a:ext cx="4688422" cy="3382318"/>
          </a:xfrm>
        </p:spPr>
      </p:pic>
    </p:spTree>
    <p:extLst>
      <p:ext uri="{BB962C8B-B14F-4D97-AF65-F5344CB8AC3E}">
        <p14:creationId xmlns:p14="http://schemas.microsoft.com/office/powerpoint/2010/main" val="33095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 pohtii tulevaisuuttaan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6" y="1063230"/>
            <a:ext cx="4763965" cy="3419200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2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5278386" y="1835710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13612" y="1415154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612" y="2968333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9" y="1683841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>
                <a:ea typeface="+mn-ea"/>
              </a:rPr>
              <a:t/>
            </a:r>
            <a:br>
              <a:rPr lang="fi-FI" sz="2000" dirty="0" smtClean="0">
                <a:ea typeface="+mn-ea"/>
              </a:rPr>
            </a:br>
            <a:r>
              <a:rPr lang="fi-FI" sz="2000" dirty="0" smtClean="0">
                <a:ea typeface="+mn-ea"/>
              </a:rPr>
              <a:t>Hankeyhteistyössä:</a:t>
            </a:r>
            <a:endParaRPr lang="fi-FI" sz="2000" dirty="0">
              <a:ea typeface="+mn-ea"/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Hanketta rahoittaa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28A3-05C9-AA47-8DF8-6FBCD801ACA8}" type="datetime3">
              <a:rPr lang="fi-FI" smtClean="0"/>
              <a:t>8/12/16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oppisopimus.fi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20</a:t>
            </a:fld>
            <a:endParaRPr lang="fi-FI"/>
          </a:p>
        </p:txBody>
      </p:sp>
      <p:pic>
        <p:nvPicPr>
          <p:cNvPr id="12" name="Sisällön paikkamerkki 6" descr="Liidokki_90x9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457200" y="658570"/>
            <a:ext cx="2340752" cy="1967186"/>
          </a:xfrm>
          <a:prstGeom prst="rect">
            <a:avLst/>
          </a:prstGeom>
        </p:spPr>
      </p:pic>
      <p:pic>
        <p:nvPicPr>
          <p:cNvPr id="9" name="Kuva 8" descr="http://www.oph.fi/download/131274_OPH_hanke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34" y="2688609"/>
            <a:ext cx="813076" cy="86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uva 9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946" y="3741437"/>
            <a:ext cx="1363742" cy="415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Kuva 12"/>
          <p:cNvPicPr/>
          <p:nvPr/>
        </p:nvPicPr>
        <p:blipFill>
          <a:blip r:embed="rId5"/>
          <a:stretch>
            <a:fillRect/>
          </a:stretch>
        </p:blipFill>
        <p:spPr>
          <a:xfrm>
            <a:off x="5417217" y="3724481"/>
            <a:ext cx="1085850" cy="383540"/>
          </a:xfrm>
          <a:prstGeom prst="rect">
            <a:avLst/>
          </a:prstGeom>
        </p:spPr>
      </p:pic>
      <p:pic>
        <p:nvPicPr>
          <p:cNvPr id="14" name="Kuva 13" descr="http://www.pointcollege.fi/wp-content/uploads/2015/02/point_logo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885" y="3741437"/>
            <a:ext cx="1556225" cy="48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3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 huomaa ilmoituksen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51" y="1063230"/>
            <a:ext cx="4800277" cy="3445262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3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Oppisopimusinfossa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37" y="1175814"/>
            <a:ext cx="4552009" cy="3267075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4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Tutkintoon hakeutuminen</a:t>
            </a:r>
            <a:endParaRPr lang="fi-FI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7" y="1170295"/>
            <a:ext cx="4552009" cy="3267075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5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45344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Työpaikka sopii työssä oppimiseen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6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5" y="1200150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27875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Oppisopimus ja opiskeluohjelma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7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8908" y="3145536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4" y="1240365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8240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 oppiminen alkaa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8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9" name="Sisällön paikkamerkki 8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44" y="1063230"/>
            <a:ext cx="4699366" cy="3372836"/>
          </a:xfrm>
        </p:spPr>
      </p:pic>
    </p:spTree>
    <p:extLst>
      <p:ext uri="{BB962C8B-B14F-4D97-AF65-F5344CB8AC3E}">
        <p14:creationId xmlns:p14="http://schemas.microsoft.com/office/powerpoint/2010/main" val="17859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 harjoittelee uusia tehtäviä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CEFE-9EBE-5C48-AEF1-069F6E23D443}" type="slidenum">
              <a:rPr lang="fi-FI" smtClean="0"/>
              <a:t>9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4227963" y="1176667"/>
            <a:ext cx="4038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7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48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8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440000" indent="-1800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050" dirty="0" smtClean="0"/>
          </a:p>
          <a:p>
            <a:pPr marL="90000" lvl="1" indent="0">
              <a:buNone/>
            </a:pPr>
            <a:r>
              <a:rPr lang="fi-FI" sz="1050" dirty="0" smtClean="0"/>
              <a:t> </a:t>
            </a:r>
          </a:p>
          <a:p>
            <a:pPr marL="468000" lvl="2" indent="0">
              <a:buNone/>
            </a:pPr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 smtClean="0"/>
          </a:p>
          <a:p>
            <a:pPr lvl="1"/>
            <a:endParaRPr lang="fi-FI" sz="1050" dirty="0"/>
          </a:p>
        </p:txBody>
      </p:sp>
      <p:pic>
        <p:nvPicPr>
          <p:cNvPr id="7" name="Sisällön paikkamerkki 6" descr="Liidokki_90x90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95" r="-9495"/>
          <a:stretch>
            <a:fillRect/>
          </a:stretch>
        </p:blipFill>
        <p:spPr>
          <a:xfrm>
            <a:off x="5448983" y="1603052"/>
            <a:ext cx="1141634" cy="959438"/>
          </a:xfrm>
          <a:prstGeom prst="rect">
            <a:avLst/>
          </a:prstGeom>
        </p:spPr>
      </p:pic>
      <p:pic>
        <p:nvPicPr>
          <p:cNvPr id="8" name="Kuva 7" descr="Liidokki_90x904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9665" y="3146588"/>
            <a:ext cx="1361904" cy="1361904"/>
          </a:xfrm>
          <a:prstGeom prst="rect">
            <a:avLst/>
          </a:prstGeom>
        </p:spPr>
      </p:pic>
      <p:pic>
        <p:nvPicPr>
          <p:cNvPr id="11" name="Kuva 10" descr="Liidokki_90x902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12" y="1947768"/>
            <a:ext cx="740378" cy="740378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9" y="1241417"/>
            <a:ext cx="4552008" cy="3267075"/>
          </a:xfrm>
        </p:spPr>
      </p:pic>
    </p:spTree>
    <p:extLst>
      <p:ext uri="{BB962C8B-B14F-4D97-AF65-F5344CB8AC3E}">
        <p14:creationId xmlns:p14="http://schemas.microsoft.com/office/powerpoint/2010/main" val="4045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ppisopimus">
      <a:dk1>
        <a:sysClr val="windowText" lastClr="000000"/>
      </a:dk1>
      <a:lt1>
        <a:sysClr val="window" lastClr="FFFFFF"/>
      </a:lt1>
      <a:dk2>
        <a:srgbClr val="0D223F"/>
      </a:dk2>
      <a:lt2>
        <a:srgbClr val="EEECE1"/>
      </a:lt2>
      <a:accent1>
        <a:srgbClr val="95D600"/>
      </a:accent1>
      <a:accent2>
        <a:srgbClr val="FFE500"/>
      </a:accent2>
      <a:accent3>
        <a:srgbClr val="E50071"/>
      </a:accent3>
      <a:accent4>
        <a:srgbClr val="3FAE2A"/>
      </a:accent4>
      <a:accent5>
        <a:srgbClr val="F9B000"/>
      </a:accent5>
      <a:accent6>
        <a:srgbClr val="BA0345"/>
      </a:accent6>
      <a:hlink>
        <a:srgbClr val="004380"/>
      </a:hlink>
      <a:folHlink>
        <a:srgbClr val="0043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142</Words>
  <Application>Microsoft Office PowerPoint</Application>
  <PresentationFormat>Näytössä katseltava esitys (16:9)</PresentationFormat>
  <Paragraphs>173</Paragraphs>
  <Slides>20</Slides>
  <Notes>19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Office-teema</vt:lpstr>
      <vt:lpstr>Oppisopimuksella ammattilaiseksi</vt:lpstr>
      <vt:lpstr>Ali pohtii tulevaisuuttaan</vt:lpstr>
      <vt:lpstr>Ali huomaa ilmoituksen</vt:lpstr>
      <vt:lpstr>Oppisopimusinfossa</vt:lpstr>
      <vt:lpstr>Tutkintoon hakeutuminen</vt:lpstr>
      <vt:lpstr>Työpaikka sopii työssä oppimiseen</vt:lpstr>
      <vt:lpstr>Oppisopimus ja opiskeluohjelma</vt:lpstr>
      <vt:lpstr>Työssä oppiminen alkaa</vt:lpstr>
      <vt:lpstr>Ali harjoittelee uusia tehtäviä</vt:lpstr>
      <vt:lpstr>Välillä on tietopuolisia opintoja</vt:lpstr>
      <vt:lpstr>Ali nauttii ryhmätöistä</vt:lpstr>
      <vt:lpstr>Pian Ali osaa tarvittavat asiat</vt:lpstr>
      <vt:lpstr>Tutkintotilaisuus alkaa pian</vt:lpstr>
      <vt:lpstr>Todistusten jako</vt:lpstr>
      <vt:lpstr>Ammattitutkintostipendi</vt:lpstr>
      <vt:lpstr>Ali iloitsee urakan jälkeen</vt:lpstr>
      <vt:lpstr>Miten opinnot rahoitetaan?</vt:lpstr>
      <vt:lpstr>Suunnitelmat voivat myös muuttua</vt:lpstr>
      <vt:lpstr>Ali, Maj ja Leo</vt:lpstr>
      <vt:lpstr> Hankeyhteistyössä: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Toni</dc:creator>
  <cp:lastModifiedBy>Leinonen Eija</cp:lastModifiedBy>
  <cp:revision>66</cp:revision>
  <cp:lastPrinted>2016-04-20T06:52:15Z</cp:lastPrinted>
  <dcterms:created xsi:type="dcterms:W3CDTF">2016-02-29T08:09:55Z</dcterms:created>
  <dcterms:modified xsi:type="dcterms:W3CDTF">2016-12-08T06:29:31Z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1173604043</vt:i4>
  </property>
  <property fmtid="{D5CDD505-2E9C-101B-9397-08002B2CF9AE}" pid="3" name="_NewReviewCycle">
    <vt:lpwstr/>
  </property>
  <property fmtid="{D5CDD505-2E9C-101B-9397-08002B2CF9AE}" pid="4" name="_EmailSubject">
    <vt:lpwstr>toinen hanketuotos</vt:lpwstr>
  </property>
  <property fmtid="{D5CDD505-2E9C-101B-9397-08002B2CF9AE}" pid="5" name="_AuthorEmail">
    <vt:lpwstr>Eija.Leinonen@ekami.fi</vt:lpwstr>
  </property>
  <property fmtid="{D5CDD505-2E9C-101B-9397-08002B2CF9AE}" pid="6" name="_AuthorEmailDisplayName">
    <vt:lpwstr>Leinonen Eija</vt:lpwstr>
  </property>
  <property fmtid="{D5CDD505-2E9C-101B-9397-08002B2CF9AE}" pid="7" name="_PreviousAdHocReviewCycleID">
    <vt:i4>-650789580</vt:i4>
  </property>
</Properties>
</file>